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8" r:id="rId4"/>
    <p:sldId id="259" r:id="rId5"/>
    <p:sldId id="256" r:id="rId6"/>
    <p:sldId id="257" r:id="rId7"/>
    <p:sldId id="265" r:id="rId8"/>
    <p:sldId id="260" r:id="rId9"/>
    <p:sldId id="262" r:id="rId10"/>
    <p:sldId id="272" r:id="rId11"/>
    <p:sldId id="266" r:id="rId12"/>
    <p:sldId id="278" r:id="rId13"/>
    <p:sldId id="261" r:id="rId14"/>
    <p:sldId id="263" r:id="rId15"/>
    <p:sldId id="277" r:id="rId16"/>
    <p:sldId id="276" r:id="rId17"/>
    <p:sldId id="267" r:id="rId18"/>
    <p:sldId id="269" r:id="rId19"/>
    <p:sldId id="275" r:id="rId20"/>
    <p:sldId id="271" r:id="rId21"/>
    <p:sldId id="274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5637" autoAdjust="0"/>
  </p:normalViewPr>
  <p:slideViewPr>
    <p:cSldViewPr>
      <p:cViewPr varScale="1">
        <p:scale>
          <a:sx n="58" d="100"/>
          <a:sy n="58" d="100"/>
        </p:scale>
        <p:origin x="5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E9E4-C0AD-4DB7-AD65-4FC42AA29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0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04C5-D53E-4A68-AF9E-810928500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4688C-6B9C-4811-BA66-0CBCED8E1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6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1C9E0-EB96-44CC-A137-93CA412F4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5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7107-AA96-457C-937D-BD3C45D35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D9E88-19E9-4877-8D02-9317BF75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7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7C06-969E-4B16-B01E-EDA1206D2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A816-8272-4156-8C61-4B172965D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9223F-E89A-41D9-A469-3627A66F1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7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C250-AFCC-43CE-908C-232889384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91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32FE-28CD-4586-BCDB-904A10A70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6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1084-3289-45B5-9711-FDDFA03F4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FF259-CE47-4EA3-A005-783B03BCC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74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0C64-E35B-49B7-89B6-FC98C4E3B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6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5ACB-E5A9-4F4D-A31D-B169C0FF7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9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85131-926C-41BF-932B-A1CD90882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5660-F59D-4E17-ABA1-5AFC7520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4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BF0E3-9C74-46CD-B0B7-FBA5182E8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A044A-2971-46F6-B051-77943FE3B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1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EBF2-5B6F-4326-9616-00B312BB4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5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3944A-4307-4540-A69C-65774CF8A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4E63D-E730-4831-A28D-88AD44D9B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55A4EE9-947D-4B7C-AF42-7B891AE66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61A2B950-EBA1-4CF8-AA13-679C77BC3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066800" y="0"/>
          <a:ext cx="6867525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980952" imgH="8711111" progId="Photoshop.Image.6">
                  <p:embed/>
                </p:oleObj>
              </mc:Choice>
              <mc:Fallback>
                <p:oleObj name="Image" r:id="rId2" imgW="9980952" imgH="871111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0"/>
                        <a:ext cx="6867525" cy="599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/>
          <p:cNvGraphicFramePr>
            <a:graphicFrameLocks noGrp="1"/>
          </p:cNvGraphicFramePr>
          <p:nvPr/>
        </p:nvGraphicFramePr>
        <p:xfrm>
          <a:off x="609600" y="1143000"/>
          <a:ext cx="7848600" cy="2870200"/>
        </p:xfrm>
        <a:graphic>
          <a:graphicData uri="http://schemas.openxmlformats.org/drawingml/2006/table">
            <a:tbl>
              <a:tblPr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Protein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Net Charge @ pH 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Net Charge @ pH 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wt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mvs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848600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657600" y="6221413"/>
            <a:ext cx="5183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Georgia" pitchFamily="18" charset="0"/>
              </a:rPr>
              <a:t>Pace &amp; Shaw (2000) Proteins: Structure, Function and Genetics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429000" y="4800600"/>
            <a:ext cx="4959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Georgia" pitchFamily="18" charset="0"/>
              </a:rPr>
              <a:t>- Bull, Breese, Ferguson &amp; Swenson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  <a:latin typeface="Georgia" pitchFamily="18" charset="0"/>
              </a:rPr>
              <a:t>   (1963) Archives of Biochemistry &amp; Biophysics 104, 297‑304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85800" y="914400"/>
            <a:ext cx="7848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eaLnBrk="1" hangingPunct="1"/>
            <a:r>
              <a:rPr lang="en-US" sz="4400">
                <a:solidFill>
                  <a:srgbClr val="000000"/>
                </a:solidFill>
                <a:latin typeface="Georgia" pitchFamily="18" charset="0"/>
              </a:rPr>
              <a:t>“Urea is in many respects an unusual reagent, and all of its mysteries have not as yet been explored.”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8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205445"/>
              </p:ext>
            </p:extLst>
          </p:nvPr>
        </p:nvGraphicFramePr>
        <p:xfrm>
          <a:off x="1524000" y="1397000"/>
          <a:ext cx="6096000" cy="170021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Protein</a:t>
                      </a:r>
                    </a:p>
                  </a:txBody>
                  <a:tcPr marT="45737" marB="45737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cat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(s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)</a:t>
                      </a:r>
                    </a:p>
                  </a:txBody>
                  <a:tcPr marT="45737" marB="45737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(M)</a:t>
                      </a:r>
                    </a:p>
                  </a:txBody>
                  <a:tcPr marT="45737" marB="45737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cat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/K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(M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)</a:t>
                      </a: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37" marB="45737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37" marB="45737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37" marB="45737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37" marB="45737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37" marB="45737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wt</a:t>
                      </a:r>
                    </a:p>
                  </a:txBody>
                  <a:tcPr marT="45737" marB="4573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146</a:t>
                      </a:r>
                    </a:p>
                  </a:txBody>
                  <a:tcPr marT="45737" marB="457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1.9 x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-4</a:t>
                      </a:r>
                    </a:p>
                  </a:txBody>
                  <a:tcPr marT="45737" marB="457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7.7 x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marT="45737" marB="4573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3K</a:t>
                      </a:r>
                    </a:p>
                  </a:txBody>
                  <a:tcPr marT="45737" marB="4573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88</a:t>
                      </a:r>
                    </a:p>
                  </a:txBody>
                  <a:tcPr marT="45737" marB="457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1.4 x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37" marB="457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6.3 x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marT="45737" marB="4573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5K</a:t>
                      </a:r>
                    </a:p>
                  </a:txBody>
                  <a:tcPr marT="45737" marB="4573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10.5</a:t>
                      </a:r>
                    </a:p>
                  </a:txBody>
                  <a:tcPr marT="45737" marB="457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1.0 x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-4</a:t>
                      </a:r>
                    </a:p>
                  </a:txBody>
                  <a:tcPr marT="45737" marB="457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1.1 x 10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marT="45737" marB="4573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81000"/>
            <a:ext cx="79883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76200"/>
            <a:ext cx="27717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91200"/>
            <a:ext cx="465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ef gel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50938" y="749300"/>
          <a:ext cx="6843712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844444" imgH="5358730" progId="Photoshop.Image.6">
                  <p:embed/>
                </p:oleObj>
              </mc:Choice>
              <mc:Fallback>
                <p:oleObj name="Image" r:id="rId2" imgW="6844444" imgH="5358730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749300"/>
                        <a:ext cx="6843712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07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latin typeface="Georgia" pitchFamily="18" charset="0"/>
              </a:rPr>
              <a:t>“A dead frog place in saturated</a:t>
            </a:r>
          </a:p>
          <a:p>
            <a:pPr eaLnBrk="1" hangingPunct="1"/>
            <a:r>
              <a:rPr lang="en-US" sz="4000">
                <a:latin typeface="Georgia" pitchFamily="18" charset="0"/>
              </a:rPr>
              <a:t>urea solution becomes translucent and falls to pieces in a few hours.”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3657600" y="3581400"/>
            <a:ext cx="4581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Georgia" pitchFamily="18" charset="0"/>
              </a:rPr>
              <a:t>- W. Ramsden (1902) Journal of Physiology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791200" y="4572000"/>
          <a:ext cx="2438400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54640" imgH="629280" progId="Photoshop.Image.6">
                  <p:embed/>
                </p:oleObj>
              </mc:Choice>
              <mc:Fallback>
                <p:oleObj name="Image" r:id="rId2" imgW="854640" imgH="629280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2000"/>
                        <a:ext cx="2438400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sa+-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304800"/>
            <a:ext cx="62706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050" y="5715000"/>
          <a:ext cx="9048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2063492" imgH="507578" progId="Photoshop.Image.6">
                  <p:embed/>
                </p:oleObj>
              </mc:Choice>
              <mc:Fallback>
                <p:oleObj name="Image" r:id="rId3" imgW="12063492" imgH="507578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5715000"/>
                        <a:ext cx="9048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83820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dirty="0">
                <a:latin typeface="+mn-lt"/>
              </a:rPr>
              <a:t>“What </a:t>
            </a:r>
            <a:r>
              <a:rPr lang="en-US" sz="4000" i="1" dirty="0">
                <a:latin typeface="+mn-lt"/>
              </a:rPr>
              <a:t>is</a:t>
            </a:r>
            <a:r>
              <a:rPr lang="en-US" sz="4000" dirty="0">
                <a:latin typeface="+mn-lt"/>
              </a:rPr>
              <a:t> the secret of life?” I asked.</a:t>
            </a:r>
          </a:p>
          <a:p>
            <a:pPr eaLnBrk="0" hangingPunct="0">
              <a:defRPr/>
            </a:pPr>
            <a:endParaRPr lang="en-US" sz="4000" dirty="0">
              <a:latin typeface="+mn-lt"/>
            </a:endParaRPr>
          </a:p>
          <a:p>
            <a:pPr eaLnBrk="0" hangingPunct="0">
              <a:defRPr/>
            </a:pPr>
            <a:r>
              <a:rPr lang="en-US" sz="4000" dirty="0">
                <a:latin typeface="+mn-lt"/>
              </a:rPr>
              <a:t>“Protein,” the bartender declared. </a:t>
            </a:r>
          </a:p>
          <a:p>
            <a:pPr eaLnBrk="0" hangingPunct="0">
              <a:defRPr/>
            </a:pPr>
            <a:r>
              <a:rPr lang="en-US" sz="4000" dirty="0">
                <a:latin typeface="+mn-lt"/>
              </a:rPr>
              <a:t>								</a:t>
            </a:r>
            <a:r>
              <a:rPr lang="en-US" sz="3200" dirty="0">
                <a:latin typeface="+mn-lt"/>
              </a:rPr>
              <a:t>				-Kurt Vonnegut</a:t>
            </a:r>
          </a:p>
          <a:p>
            <a:pPr eaLnBrk="0" hangingPunct="0">
              <a:defRPr/>
            </a:pPr>
            <a:r>
              <a:rPr lang="en-US" sz="3200" dirty="0">
                <a:latin typeface="+mn-lt"/>
              </a:rPr>
              <a:t>				  </a:t>
            </a:r>
            <a:r>
              <a:rPr lang="en-US" sz="3200" b="1" dirty="0">
                <a:latin typeface="+mn-lt"/>
              </a:rPr>
              <a:t>Cat’s Cradle</a:t>
            </a:r>
            <a:r>
              <a:rPr lang="en-US" sz="3200" dirty="0">
                <a:latin typeface="+mn-lt"/>
              </a:rPr>
              <a:t> (1963)</a:t>
            </a:r>
          </a:p>
          <a:p>
            <a:pPr eaLnBrk="0" hangingPunct="0">
              <a:defRPr/>
            </a:pPr>
            <a:endParaRPr lang="en-US" sz="4000" dirty="0"/>
          </a:p>
          <a:p>
            <a:pPr eaLnBrk="0" hangingPunct="0">
              <a:defRPr/>
            </a:pPr>
            <a:endParaRPr lang="en-US" sz="4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 to d nebr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U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077200" cy="66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 VA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88"/>
            <a:ext cx="82296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868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dasa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7630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5791200" y="6172200"/>
            <a:ext cx="2970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Georgia" pitchFamily="18" charset="0"/>
              </a:rPr>
              <a:t>Myers, </a:t>
            </a:r>
            <a:r>
              <a:rPr lang="en-US" sz="1400" i="1">
                <a:latin typeface="Georgia" pitchFamily="18" charset="0"/>
              </a:rPr>
              <a:t>et al</a:t>
            </a:r>
            <a:r>
              <a:rPr lang="en-US" sz="1400">
                <a:latin typeface="Georgia" pitchFamily="18" charset="0"/>
              </a:rPr>
              <a:t>. (1995) Protein Science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wt3k5ks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19200"/>
            <a:ext cx="91059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20" name="Group 80"/>
          <p:cNvGraphicFramePr>
            <a:graphicFrameLocks noGrp="1"/>
          </p:cNvGraphicFramePr>
          <p:nvPr/>
        </p:nvGraphicFramePr>
        <p:xfrm>
          <a:off x="609600" y="2743200"/>
          <a:ext cx="7848600" cy="2870200"/>
        </p:xfrm>
        <a:graphic>
          <a:graphicData uri="http://schemas.openxmlformats.org/drawingml/2006/table">
            <a:tbl>
              <a:tblPr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Protein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Net Charge @ pH 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Net Charge @ pH 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wt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44" name="Group 228"/>
          <p:cNvGraphicFramePr>
            <a:graphicFrameLocks noGrp="1"/>
          </p:cNvGraphicFramePr>
          <p:nvPr/>
        </p:nvGraphicFramePr>
        <p:xfrm>
          <a:off x="457200" y="838200"/>
          <a:ext cx="8259763" cy="4457704"/>
        </p:xfrm>
        <a:graphic>
          <a:graphicData uri="http://schemas.openxmlformats.org/drawingml/2006/table">
            <a:tbl>
              <a:tblPr/>
              <a:tblGrid>
                <a:gridCol w="29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Protein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(kcal/mol)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DD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G measured (kcal/mol)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DD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G calculated (kcal/mol)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wt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47.2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D1K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48.7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D17K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43.3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D25K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E41K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42.9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E74K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51.1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2K (E41K, D17K)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39.5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-2.3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3K (E41K, D17K, D1K)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40.4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-1.9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4K (E41K, D17K, D1K, D25K)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44.4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5K (E41K, D17K, D1K, D25K, E74K)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46.8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345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Georgia</vt:lpstr>
      <vt:lpstr>Symbol</vt:lpstr>
      <vt:lpstr>Times New Roman</vt:lpstr>
      <vt:lpstr>Default Design</vt:lpstr>
      <vt:lpstr>1_Default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Grove City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Shaw</dc:creator>
  <cp:lastModifiedBy>Shaw, Kevin L. (faculty)</cp:lastModifiedBy>
  <cp:revision>49</cp:revision>
  <dcterms:created xsi:type="dcterms:W3CDTF">2002-02-22T15:41:39Z</dcterms:created>
  <dcterms:modified xsi:type="dcterms:W3CDTF">2026-02-10T18:16:03Z</dcterms:modified>
</cp:coreProperties>
</file>