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4"/>
    <a:srgbClr val="FAFAD8"/>
    <a:srgbClr val="FFA0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57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4937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200400"/>
            <a:ext cx="6400800" cy="1752600"/>
          </a:xfrm>
        </p:spPr>
        <p:txBody>
          <a:bodyPr/>
          <a:lstStyle>
            <a:lvl1pPr marL="0" indent="0" algn="ctr">
              <a:buNone/>
              <a:defRPr>
                <a:solidFill>
                  <a:srgbClr val="FFFAF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29155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7B2524AC-EDCA-45B3-B6D5-CD6B41942FCB}" type="datetimeFigureOut">
              <a:rPr lang="en-US">
                <a:solidFill>
                  <a:prstClr val="black"/>
                </a:solidFill>
              </a:rPr>
              <a:pPr/>
              <a:t>1/14/2026</a:t>
            </a:fld>
            <a:endParaRPr lang="en-US">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2BCF6AE1-7FC0-4F72-A6FB-15DC0D0D3FA4}"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36428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7B2524AC-EDCA-45B3-B6D5-CD6B41942FCB}" type="datetimeFigureOut">
              <a:rPr lang="en-US">
                <a:solidFill>
                  <a:prstClr val="black"/>
                </a:solidFill>
              </a:rPr>
              <a:pPr/>
              <a:t>1/14/2026</a:t>
            </a:fld>
            <a:endParaRPr lang="en-US">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2BCF6AE1-7FC0-4F72-A6FB-15DC0D0D3FA4}"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1380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a:t>Click to edit Master title style</a:t>
            </a:r>
          </a:p>
        </p:txBody>
      </p:sp>
      <p:sp>
        <p:nvSpPr>
          <p:cNvPr id="3" name="Content Placeholder 2"/>
          <p:cNvSpPr>
            <a:spLocks noGrp="1"/>
          </p:cNvSpPr>
          <p:nvPr>
            <p:ph idx="1"/>
          </p:nvPr>
        </p:nvSpPr>
        <p:spPr>
          <a:xfrm>
            <a:off x="457200" y="1524000"/>
            <a:ext cx="8229600" cy="3962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0407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7B2524AC-EDCA-45B3-B6D5-CD6B41942FCB}" type="datetimeFigureOut">
              <a:rPr lang="en-US">
                <a:solidFill>
                  <a:prstClr val="black"/>
                </a:solidFill>
              </a:rPr>
              <a:pPr/>
              <a:t>1/14/2026</a:t>
            </a:fld>
            <a:endParaRPr lang="en-US">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2BCF6AE1-7FC0-4F72-A6FB-15DC0D0D3FA4}"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0403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524000"/>
            <a:ext cx="40386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40386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7B2524AC-EDCA-45B3-B6D5-CD6B41942FCB}" type="datetimeFigureOut">
              <a:rPr lang="en-US">
                <a:solidFill>
                  <a:prstClr val="black"/>
                </a:solidFill>
              </a:rPr>
              <a:pPr/>
              <a:t>1/14/2026</a:t>
            </a:fld>
            <a:endParaRPr lang="en-US">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2BCF6AE1-7FC0-4F72-A6FB-15DC0D0D3FA4}"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4398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2"/>
            <a:ext cx="2133600" cy="365125"/>
          </a:xfrm>
          <a:prstGeom prst="rect">
            <a:avLst/>
          </a:prstGeom>
        </p:spPr>
        <p:txBody>
          <a:bodyPr/>
          <a:lstStyle/>
          <a:p>
            <a:fld id="{7B2524AC-EDCA-45B3-B6D5-CD6B41942FCB}" type="datetimeFigureOut">
              <a:rPr lang="en-US">
                <a:solidFill>
                  <a:prstClr val="black"/>
                </a:solidFill>
              </a:rPr>
              <a:pPr/>
              <a:t>1/14/2026</a:t>
            </a:fld>
            <a:endParaRPr lang="en-US">
              <a:solidFill>
                <a:prstClr val="black"/>
              </a:solidFill>
            </a:endParaRPr>
          </a:p>
        </p:txBody>
      </p:sp>
      <p:sp>
        <p:nvSpPr>
          <p:cNvPr id="8" name="Footer Placeholder 7"/>
          <p:cNvSpPr>
            <a:spLocks noGrp="1"/>
          </p:cNvSpPr>
          <p:nvPr>
            <p:ph type="ftr" sz="quarter" idx="11"/>
          </p:nvPr>
        </p:nvSpPr>
        <p:spPr>
          <a:xfrm>
            <a:off x="3124200" y="6356352"/>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p>
            <a:fld id="{2BCF6AE1-7FC0-4F72-A6FB-15DC0D0D3FA4}"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57766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2"/>
            <a:ext cx="2133600" cy="365125"/>
          </a:xfrm>
          <a:prstGeom prst="rect">
            <a:avLst/>
          </a:prstGeom>
        </p:spPr>
        <p:txBody>
          <a:bodyPr/>
          <a:lstStyle/>
          <a:p>
            <a:fld id="{7B2524AC-EDCA-45B3-B6D5-CD6B41942FCB}" type="datetimeFigureOut">
              <a:rPr lang="en-US">
                <a:solidFill>
                  <a:prstClr val="black"/>
                </a:solidFill>
              </a:rPr>
              <a:pPr/>
              <a:t>1/14/2026</a:t>
            </a:fld>
            <a:endParaRPr lang="en-US">
              <a:solidFill>
                <a:prstClr val="black"/>
              </a:solidFill>
            </a:endParaRPr>
          </a:p>
        </p:txBody>
      </p:sp>
      <p:sp>
        <p:nvSpPr>
          <p:cNvPr id="4" name="Footer Placeholder 3"/>
          <p:cNvSpPr>
            <a:spLocks noGrp="1"/>
          </p:cNvSpPr>
          <p:nvPr>
            <p:ph type="ftr" sz="quarter" idx="11"/>
          </p:nvPr>
        </p:nvSpPr>
        <p:spPr>
          <a:xfrm>
            <a:off x="3124200" y="6356352"/>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p>
            <a:fld id="{2BCF6AE1-7FC0-4F72-A6FB-15DC0D0D3FA4}"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830669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0138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7B2524AC-EDCA-45B3-B6D5-CD6B41942FCB}" type="datetimeFigureOut">
              <a:rPr lang="en-US">
                <a:solidFill>
                  <a:prstClr val="black"/>
                </a:solidFill>
              </a:rPr>
              <a:pPr/>
              <a:t>1/14/2026</a:t>
            </a:fld>
            <a:endParaRPr lang="en-US">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2BCF6AE1-7FC0-4F72-A6FB-15DC0D0D3FA4}"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827853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7B2524AC-EDCA-45B3-B6D5-CD6B41942FCB}" type="datetimeFigureOut">
              <a:rPr lang="en-US">
                <a:solidFill>
                  <a:prstClr val="black"/>
                </a:solidFill>
              </a:rPr>
              <a:pPr/>
              <a:t>1/14/2026</a:t>
            </a:fld>
            <a:endParaRPr lang="en-US">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2BCF6AE1-7FC0-4F72-A6FB-15DC0D0D3FA4}"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1271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3962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84599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AF0"/>
          </a:solidFill>
          <a:latin typeface="Georg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FFFAF0"/>
          </a:solidFill>
          <a:latin typeface="Georgia" pitchFamily="18"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FFFAF0"/>
          </a:solidFill>
          <a:latin typeface="Georgia" pitchFamily="18"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FFFAF0"/>
          </a:solidFill>
          <a:latin typeface="Georgia"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FFFAF0"/>
          </a:solidFill>
          <a:latin typeface="Georgia" pitchFamily="18"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FFFAF0"/>
          </a:solidFill>
          <a:latin typeface="Georg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igenfactor.org/methods.php"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hyperlink" Target="http://www.nature.com/news/the-top-100-papers-1.1622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nature.com/nature/current_issue" TargetMode="External"/><Relationship Id="rId2" Type="http://schemas.openxmlformats.org/officeDocument/2006/relationships/hyperlink" Target="http://www.sciencemag.org/content/current/" TargetMode="External"/><Relationship Id="rId1" Type="http://schemas.openxmlformats.org/officeDocument/2006/relationships/slideLayout" Target="../slideLayouts/slideLayout2.xml"/><Relationship Id="rId5" Type="http://schemas.openxmlformats.org/officeDocument/2006/relationships/hyperlink" Target="http://pubs.acs.org/toc/bichaw/current" TargetMode="External"/><Relationship Id="rId4" Type="http://schemas.openxmlformats.org/officeDocument/2006/relationships/hyperlink" Target="https://www.pnas.org/content/118/4?current-issue=y"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www.nature.com/nature/authors/get_published/index.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Reading the Biochemical Literature</a:t>
            </a:r>
          </a:p>
        </p:txBody>
      </p:sp>
    </p:spTree>
    <p:extLst>
      <p:ext uri="{BB962C8B-B14F-4D97-AF65-F5344CB8AC3E}">
        <p14:creationId xmlns:p14="http://schemas.microsoft.com/office/powerpoint/2010/main" val="1254128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Other (modern) Measures</a:t>
            </a:r>
          </a:p>
        </p:txBody>
      </p:sp>
      <mc:AlternateContent xmlns:mc="http://schemas.openxmlformats.org/markup-compatibility/2006" xmlns:a14="http://schemas.microsoft.com/office/drawing/2010/main">
        <mc:Choice Requires="a14">
          <p:sp>
            <p:nvSpPr>
              <p:cNvPr id="6" name="Content Placeholder 5"/>
              <p:cNvSpPr>
                <a:spLocks noGrp="1"/>
              </p:cNvSpPr>
              <p:nvPr>
                <p:ph idx="1"/>
              </p:nvPr>
            </p:nvSpPr>
            <p:spPr/>
            <p:txBody>
              <a:bodyPr>
                <a:normAutofit/>
              </a:bodyPr>
              <a:lstStyle/>
              <a:p>
                <a:r>
                  <a:rPr lang="en-US" dirty="0"/>
                  <a:t>Eigenfactor</a:t>
                </a:r>
                <a:r>
                  <a:rPr lang="en-US" baseline="30000" dirty="0"/>
                  <a:t>†</a:t>
                </a:r>
                <a:r>
                  <a:rPr lang="en-US" dirty="0"/>
                  <a:t> – IF alternate considering citation quality, excluding self-citation</a:t>
                </a:r>
              </a:p>
              <a:p>
                <a:pPr lvl="1"/>
                <a:r>
                  <a:rPr lang="en-US" dirty="0"/>
                  <a:t>Method: random walk through the literature network, cp.              page rank algorithm.</a:t>
                </a:r>
              </a:p>
              <a:p>
                <a:r>
                  <a:rPr lang="en-US" i="1" dirty="0"/>
                  <a:t>h</a:t>
                </a:r>
                <a:r>
                  <a:rPr lang="en-US" dirty="0"/>
                  <a:t> index</a:t>
                </a:r>
                <a:r>
                  <a:rPr lang="en-US" baseline="30000" dirty="0"/>
                  <a:t>‡</a:t>
                </a:r>
                <a:r>
                  <a:rPr lang="en-US" dirty="0"/>
                  <a:t> – individual measure</a:t>
                </a:r>
              </a:p>
              <a:p>
                <a:pPr lvl="1"/>
                <a14:m>
                  <m:oMath xmlns:m="http://schemas.openxmlformats.org/officeDocument/2006/math">
                    <m:r>
                      <a:rPr lang="en-US" b="0" i="1" smtClean="0">
                        <a:latin typeface="Cambria Math"/>
                      </a:rPr>
                      <m:t>h</m:t>
                    </m:r>
                    <m:r>
                      <a:rPr lang="en-US" b="0" i="1" smtClean="0">
                        <a:latin typeface="Cambria Math"/>
                        <a:ea typeface="Cambria Math"/>
                      </a:rPr>
                      <m:t>≡# </m:t>
                    </m:r>
                    <m:r>
                      <a:rPr lang="en-US" b="0" i="1" smtClean="0">
                        <a:latin typeface="Cambria Math"/>
                        <a:ea typeface="Cambria Math"/>
                      </a:rPr>
                      <m:t>𝑝𝑎𝑝𝑒𝑟𝑠</m:t>
                    </m:r>
                    <m:r>
                      <a:rPr lang="en-US" b="0" i="1" smtClean="0">
                        <a:latin typeface="Cambria Math"/>
                        <a:ea typeface="Cambria Math"/>
                      </a:rPr>
                      <m:t> </m:t>
                    </m:r>
                    <m:r>
                      <a:rPr lang="en-US" b="0" i="1" smtClean="0">
                        <a:latin typeface="Cambria Math"/>
                        <a:ea typeface="Cambria Math"/>
                      </a:rPr>
                      <m:t>𝑤𝑖𝑡h</m:t>
                    </m:r>
                    <m:r>
                      <a:rPr lang="en-US" b="0" i="1" smtClean="0">
                        <a:latin typeface="Cambria Math"/>
                        <a:ea typeface="Cambria Math"/>
                      </a:rPr>
                      <m:t> </m:t>
                    </m:r>
                    <m:r>
                      <a:rPr lang="en-US" b="0" i="1" smtClean="0">
                        <a:latin typeface="Cambria Math"/>
                        <a:ea typeface="Cambria Math"/>
                      </a:rPr>
                      <m:t>𝑐𝑖𝑡𝑎𝑡𝑖𝑜𝑛</m:t>
                    </m:r>
                    <m:r>
                      <a:rPr lang="en-US" b="0" i="1" smtClean="0">
                        <a:latin typeface="Cambria Math"/>
                        <a:ea typeface="Cambria Math"/>
                      </a:rPr>
                      <m:t> # ≥</m:t>
                    </m:r>
                    <m:r>
                      <a:rPr lang="en-US" b="0" i="1" smtClean="0">
                        <a:latin typeface="Cambria Math"/>
                        <a:ea typeface="Cambria Math"/>
                      </a:rPr>
                      <m:t>h</m:t>
                    </m:r>
                  </m:oMath>
                </a14:m>
                <a:endParaRPr lang="en-US" dirty="0"/>
              </a:p>
            </p:txBody>
          </p:sp>
        </mc:Choice>
        <mc:Fallback xmlns="">
          <p:sp>
            <p:nvSpPr>
              <p:cNvPr id="6" name="Content Placeholder 5"/>
              <p:cNvSpPr>
                <a:spLocks noGrp="1" noRot="1" noChangeAspect="1" noMove="1" noResize="1" noEditPoints="1" noAdjustHandles="1" noChangeArrowheads="1" noChangeShapeType="1" noTextEdit="1"/>
              </p:cNvSpPr>
              <p:nvPr>
                <p:ph idx="1"/>
              </p:nvPr>
            </p:nvSpPr>
            <p:spPr>
              <a:blipFill>
                <a:blip r:embed="rId2"/>
                <a:stretch>
                  <a:fillRect l="-1704" t="-1846"/>
                </a:stretch>
              </a:blipFill>
            </p:spPr>
            <p:txBody>
              <a:bodyPr/>
              <a:lstStyle/>
              <a:p>
                <a:r>
                  <a:rPr lang="en-US">
                    <a:noFill/>
                  </a:rPr>
                  <a:t> </a:t>
                </a:r>
              </a:p>
            </p:txBody>
          </p:sp>
        </mc:Fallback>
      </mc:AlternateContent>
      <p:sp>
        <p:nvSpPr>
          <p:cNvPr id="7" name="TextBox 6"/>
          <p:cNvSpPr txBox="1"/>
          <p:nvPr/>
        </p:nvSpPr>
        <p:spPr>
          <a:xfrm>
            <a:off x="1295400" y="4953002"/>
            <a:ext cx="7764448" cy="646331"/>
          </a:xfrm>
          <a:prstGeom prst="rect">
            <a:avLst/>
          </a:prstGeom>
          <a:noFill/>
        </p:spPr>
        <p:txBody>
          <a:bodyPr wrap="square" rtlCol="0">
            <a:spAutoFit/>
          </a:bodyPr>
          <a:lstStyle/>
          <a:p>
            <a:r>
              <a:rPr lang="en-US" sz="1200" baseline="30000" dirty="0">
                <a:solidFill>
                  <a:srgbClr val="FFFAF0"/>
                </a:solidFill>
                <a:latin typeface="Georgia" pitchFamily="18" charset="0"/>
              </a:rPr>
              <a:t>† </a:t>
            </a:r>
            <a:r>
              <a:rPr lang="en-US" sz="1200" dirty="0">
                <a:solidFill>
                  <a:srgbClr val="FFFAF0"/>
                </a:solidFill>
                <a:latin typeface="Georgia" pitchFamily="18" charset="0"/>
              </a:rPr>
              <a:t>Bergstrom C. 2007. </a:t>
            </a:r>
            <a:r>
              <a:rPr lang="en-US" sz="1200" dirty="0" err="1">
                <a:solidFill>
                  <a:srgbClr val="FFFAF0"/>
                </a:solidFill>
                <a:latin typeface="Georgia" pitchFamily="18" charset="0"/>
              </a:rPr>
              <a:t>Eigenfactor</a:t>
            </a:r>
            <a:r>
              <a:rPr lang="en-US" sz="1200" dirty="0">
                <a:solidFill>
                  <a:srgbClr val="FFFAF0"/>
                </a:solidFill>
                <a:latin typeface="Georgia" pitchFamily="18" charset="0"/>
              </a:rPr>
              <a:t>: Measuring the value and prestige of scholarly journals. </a:t>
            </a:r>
            <a:r>
              <a:rPr lang="en-US" sz="1200" i="1" dirty="0">
                <a:solidFill>
                  <a:srgbClr val="FFFAF0"/>
                </a:solidFill>
                <a:latin typeface="Georgia" pitchFamily="18" charset="0"/>
              </a:rPr>
              <a:t>C&amp;RL News</a:t>
            </a:r>
            <a:r>
              <a:rPr lang="en-US" sz="1200" dirty="0">
                <a:solidFill>
                  <a:srgbClr val="FFFAF0"/>
                </a:solidFill>
                <a:latin typeface="Georgia" pitchFamily="18" charset="0"/>
              </a:rPr>
              <a:t>. </a:t>
            </a:r>
            <a:r>
              <a:rPr lang="en-US" sz="1200" b="1" dirty="0">
                <a:solidFill>
                  <a:srgbClr val="FFFAF0"/>
                </a:solidFill>
                <a:latin typeface="Georgia" pitchFamily="18" charset="0"/>
              </a:rPr>
              <a:t>68</a:t>
            </a:r>
            <a:r>
              <a:rPr lang="en-US" sz="1200" dirty="0">
                <a:solidFill>
                  <a:srgbClr val="FFFAF0"/>
                </a:solidFill>
                <a:latin typeface="Georgia" pitchFamily="18" charset="0"/>
              </a:rPr>
              <a:t>: 314-6</a:t>
            </a:r>
          </a:p>
          <a:p>
            <a:r>
              <a:rPr lang="en-US" sz="1200" dirty="0">
                <a:solidFill>
                  <a:srgbClr val="FFFAF0"/>
                </a:solidFill>
                <a:latin typeface="Georgia" pitchFamily="18" charset="0"/>
              </a:rPr>
              <a:t>    See </a:t>
            </a:r>
            <a:r>
              <a:rPr lang="en-US" sz="1200" dirty="0">
                <a:solidFill>
                  <a:srgbClr val="FFFF64"/>
                </a:solidFill>
                <a:latin typeface="Georgia" pitchFamily="18" charset="0"/>
                <a:hlinkClick r:id="rId3">
                  <a:extLst>
                    <a:ext uri="{A12FA001-AC4F-418D-AE19-62706E023703}">
                      <ahyp:hlinkClr xmlns:ahyp="http://schemas.microsoft.com/office/drawing/2018/hyperlinkcolor" val="tx"/>
                    </a:ext>
                  </a:extLst>
                </a:hlinkClick>
              </a:rPr>
              <a:t>www.eigenfactor.org/methods.php</a:t>
            </a:r>
            <a:r>
              <a:rPr lang="en-US" sz="1200" dirty="0">
                <a:solidFill>
                  <a:srgbClr val="FFFAF0"/>
                </a:solidFill>
                <a:latin typeface="Georgia" pitchFamily="18" charset="0"/>
              </a:rPr>
              <a:t> for full algorithm details.</a:t>
            </a:r>
          </a:p>
          <a:p>
            <a:r>
              <a:rPr lang="en-US" sz="1200" dirty="0">
                <a:solidFill>
                  <a:srgbClr val="FFFAF0"/>
                </a:solidFill>
                <a:latin typeface="Georgia" pitchFamily="18" charset="0"/>
              </a:rPr>
              <a:t>‡ Hirsch JE. 2005. An index to quantify and individual’s scientific research output. </a:t>
            </a:r>
            <a:r>
              <a:rPr lang="en-US" sz="1200" i="1" dirty="0">
                <a:solidFill>
                  <a:srgbClr val="FFFAF0"/>
                </a:solidFill>
                <a:latin typeface="Georgia" pitchFamily="18" charset="0"/>
              </a:rPr>
              <a:t>PNAS</a:t>
            </a:r>
            <a:r>
              <a:rPr lang="en-US" sz="1200" dirty="0">
                <a:solidFill>
                  <a:srgbClr val="FFFAF0"/>
                </a:solidFill>
                <a:latin typeface="Georgia" pitchFamily="18" charset="0"/>
              </a:rPr>
              <a:t>. </a:t>
            </a:r>
            <a:r>
              <a:rPr lang="en-US" sz="1200" b="1" dirty="0">
                <a:solidFill>
                  <a:srgbClr val="FFFAF0"/>
                </a:solidFill>
                <a:latin typeface="Georgia" pitchFamily="18" charset="0"/>
              </a:rPr>
              <a:t>102</a:t>
            </a:r>
            <a:r>
              <a:rPr lang="en-US" sz="1200" dirty="0">
                <a:solidFill>
                  <a:srgbClr val="FFFAF0"/>
                </a:solidFill>
                <a:latin typeface="Georgia" pitchFamily="18" charset="0"/>
              </a:rPr>
              <a:t>: 16569-72</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76600" y="3137154"/>
            <a:ext cx="1066800" cy="368046"/>
          </a:xfrm>
          <a:prstGeom prst="rect">
            <a:avLst/>
          </a:prstGeom>
        </p:spPr>
      </p:pic>
    </p:spTree>
    <p:extLst>
      <p:ext uri="{BB962C8B-B14F-4D97-AF65-F5344CB8AC3E}">
        <p14:creationId xmlns:p14="http://schemas.microsoft.com/office/powerpoint/2010/main" val="4248531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Impactful Articles</a:t>
            </a:r>
            <a:r>
              <a:rPr lang="en-US" baseline="30000" dirty="0"/>
              <a:t> †</a:t>
            </a:r>
            <a:endParaRPr lang="en-US" dirty="0"/>
          </a:p>
        </p:txBody>
      </p:sp>
      <p:sp>
        <p:nvSpPr>
          <p:cNvPr id="5" name="Content Placeholder 4"/>
          <p:cNvSpPr>
            <a:spLocks noGrp="1"/>
          </p:cNvSpPr>
          <p:nvPr>
            <p:ph idx="1"/>
          </p:nvPr>
        </p:nvSpPr>
        <p:spPr>
          <a:xfrm>
            <a:off x="457200" y="1143000"/>
            <a:ext cx="8229600" cy="3962400"/>
          </a:xfrm>
        </p:spPr>
        <p:txBody>
          <a:bodyPr>
            <a:normAutofit/>
          </a:bodyPr>
          <a:lstStyle/>
          <a:p>
            <a:r>
              <a:rPr lang="en-US" sz="1800" dirty="0"/>
              <a:t>Lowry OH, </a:t>
            </a:r>
            <a:r>
              <a:rPr lang="en-US" sz="1800" dirty="0" err="1"/>
              <a:t>Rosebrough</a:t>
            </a:r>
            <a:r>
              <a:rPr lang="en-US" sz="1800" dirty="0"/>
              <a:t> NJ, Farr AL, Randall RJ. 1951. Protein measurement with the </a:t>
            </a:r>
            <a:r>
              <a:rPr lang="en-US" sz="1800" dirty="0" err="1"/>
              <a:t>folin</a:t>
            </a:r>
            <a:r>
              <a:rPr lang="en-US" sz="1800" dirty="0"/>
              <a:t> phenol reagent. </a:t>
            </a:r>
            <a:r>
              <a:rPr lang="en-US" sz="1800" i="1" dirty="0"/>
              <a:t>J Biol Chem</a:t>
            </a:r>
            <a:r>
              <a:rPr lang="en-US" sz="1800" dirty="0"/>
              <a:t>. </a:t>
            </a:r>
            <a:r>
              <a:rPr lang="en-US" sz="1800" b="1" i="1" dirty="0"/>
              <a:t>193</a:t>
            </a:r>
            <a:r>
              <a:rPr lang="en-US" sz="1800" dirty="0"/>
              <a:t>:265-75. </a:t>
            </a:r>
            <a:r>
              <a:rPr lang="en-US" sz="1800" dirty="0">
                <a:latin typeface="Verdana" panose="020B0604030504040204" pitchFamily="34" charset="0"/>
                <a:ea typeface="Verdana" panose="020B0604030504040204" pitchFamily="34" charset="0"/>
              </a:rPr>
              <a:t>(366,829)</a:t>
            </a:r>
            <a:endParaRPr lang="en-US" sz="1800" dirty="0">
              <a:solidFill>
                <a:srgbClr val="FFFF64"/>
              </a:solidFill>
              <a:latin typeface="Verdana" panose="020B0604030504040204" pitchFamily="34" charset="0"/>
              <a:ea typeface="Verdana" panose="020B0604030504040204" pitchFamily="34" charset="0"/>
            </a:endParaRPr>
          </a:p>
          <a:p>
            <a:r>
              <a:rPr lang="en-US" sz="1800" dirty="0" err="1"/>
              <a:t>Laemmli</a:t>
            </a:r>
            <a:r>
              <a:rPr lang="en-US" sz="1800" dirty="0"/>
              <a:t> UK. 1970. Cleavage of structural proteins during the assembly of the head of bacteriophage T4. </a:t>
            </a:r>
            <a:r>
              <a:rPr lang="en-US" sz="1800" i="1" dirty="0"/>
              <a:t>Nature</a:t>
            </a:r>
            <a:r>
              <a:rPr lang="en-US" sz="1800" dirty="0"/>
              <a:t>. </a:t>
            </a:r>
            <a:r>
              <a:rPr lang="en-US" sz="1800" b="1" dirty="0"/>
              <a:t>227</a:t>
            </a:r>
            <a:r>
              <a:rPr lang="en-US" sz="1800" dirty="0"/>
              <a:t>:680-5. </a:t>
            </a:r>
            <a:r>
              <a:rPr lang="en-US" sz="1800" dirty="0">
                <a:latin typeface="Verdana" panose="020B0604030504040204" pitchFamily="34" charset="0"/>
                <a:ea typeface="Verdana" panose="020B0604030504040204" pitchFamily="34" charset="0"/>
              </a:rPr>
              <a:t>(266,148)</a:t>
            </a:r>
            <a:endParaRPr lang="en-US" sz="1800" dirty="0">
              <a:solidFill>
                <a:srgbClr val="FFFF64"/>
              </a:solidFill>
              <a:latin typeface="Verdana" panose="020B0604030504040204" pitchFamily="34" charset="0"/>
              <a:ea typeface="Verdana" panose="020B0604030504040204" pitchFamily="34" charset="0"/>
            </a:endParaRPr>
          </a:p>
          <a:p>
            <a:r>
              <a:rPr lang="en-US" sz="1800" dirty="0"/>
              <a:t>Bradford MM. 1976. A rapid and sensitive method for the quantitation of microgram quantities of protein utilizing the principle of protein-dye binding. </a:t>
            </a:r>
            <a:r>
              <a:rPr lang="en-US" sz="1800" i="1" dirty="0"/>
              <a:t>Anal </a:t>
            </a:r>
            <a:r>
              <a:rPr lang="en-US" sz="1800" i="1" dirty="0" err="1"/>
              <a:t>Biochem</a:t>
            </a:r>
            <a:r>
              <a:rPr lang="en-US" sz="1800" dirty="0"/>
              <a:t>. </a:t>
            </a:r>
            <a:r>
              <a:rPr lang="en-US" sz="1800" b="1" dirty="0"/>
              <a:t>72</a:t>
            </a:r>
            <a:r>
              <a:rPr lang="en-US" sz="1800" dirty="0"/>
              <a:t>:248-54. </a:t>
            </a:r>
            <a:r>
              <a:rPr lang="en-US" sz="1800" dirty="0">
                <a:latin typeface="Verdana" panose="020B0604030504040204" pitchFamily="34" charset="0"/>
              </a:rPr>
              <a:t>(247,479)</a:t>
            </a:r>
            <a:endParaRPr lang="en-US" sz="1800" dirty="0">
              <a:solidFill>
                <a:srgbClr val="FFFF64"/>
              </a:solidFill>
              <a:latin typeface="Verdana" panose="020B0604030504040204" pitchFamily="34" charset="0"/>
            </a:endParaRPr>
          </a:p>
          <a:p>
            <a:r>
              <a:rPr lang="en-US" sz="1800" dirty="0"/>
              <a:t>Sanger F, </a:t>
            </a:r>
            <a:r>
              <a:rPr lang="en-US" sz="1800" dirty="0" err="1"/>
              <a:t>Nicklen</a:t>
            </a:r>
            <a:r>
              <a:rPr lang="en-US" sz="1800" dirty="0"/>
              <a:t> S, Coulson AR. 1977. DNA sequencing with chain-terminating inhibitors. </a:t>
            </a:r>
            <a:r>
              <a:rPr lang="en-US" sz="1800" i="1" dirty="0"/>
              <a:t>Proc. Natl. Acad. Sci.</a:t>
            </a:r>
            <a:r>
              <a:rPr lang="en-US" sz="1800" dirty="0"/>
              <a:t> </a:t>
            </a:r>
            <a:r>
              <a:rPr lang="en-US" sz="1800" b="1" dirty="0"/>
              <a:t>74</a:t>
            </a:r>
            <a:r>
              <a:rPr lang="en-US" sz="1800" dirty="0"/>
              <a:t>:5463-7. </a:t>
            </a:r>
            <a:r>
              <a:rPr lang="en-US" sz="1800" dirty="0">
                <a:latin typeface="Verdana" panose="020B0604030504040204" pitchFamily="34" charset="0"/>
              </a:rPr>
              <a:t>(70,392)</a:t>
            </a:r>
            <a:endParaRPr lang="en-US" sz="1800" dirty="0">
              <a:solidFill>
                <a:srgbClr val="FFFF64"/>
              </a:solidFill>
              <a:latin typeface="Verdana" panose="020B0604030504040204" pitchFamily="34" charset="0"/>
            </a:endParaRPr>
          </a:p>
          <a:p>
            <a:r>
              <a:rPr lang="en-US" sz="1800" dirty="0" err="1"/>
              <a:t>Chomczynski</a:t>
            </a:r>
            <a:r>
              <a:rPr lang="en-US" sz="1800" dirty="0"/>
              <a:t> P, </a:t>
            </a:r>
            <a:r>
              <a:rPr lang="en-US" sz="1800" dirty="0" err="1"/>
              <a:t>Sacchi</a:t>
            </a:r>
            <a:r>
              <a:rPr lang="en-US" sz="1800" dirty="0"/>
              <a:t> N. 1987. Single-step method of RNA isolation by acid </a:t>
            </a:r>
            <a:r>
              <a:rPr lang="en-US" sz="1800" dirty="0" err="1"/>
              <a:t>guanidinium</a:t>
            </a:r>
            <a:r>
              <a:rPr lang="en-US" sz="1800" dirty="0"/>
              <a:t> </a:t>
            </a:r>
            <a:r>
              <a:rPr lang="en-US" sz="1800" dirty="0" err="1"/>
              <a:t>thiocyanate</a:t>
            </a:r>
            <a:r>
              <a:rPr lang="en-US" sz="1800" dirty="0"/>
              <a:t>-phenol-chloroform extraction. </a:t>
            </a:r>
            <a:r>
              <a:rPr lang="en-US" sz="1800" i="1" dirty="0"/>
              <a:t>Anal </a:t>
            </a:r>
            <a:r>
              <a:rPr lang="en-US" sz="1800" i="1" dirty="0" err="1"/>
              <a:t>Biochem</a:t>
            </a:r>
            <a:r>
              <a:rPr lang="en-US" sz="1800" dirty="0"/>
              <a:t>. </a:t>
            </a:r>
            <a:r>
              <a:rPr lang="en-US" sz="1800" b="1" dirty="0"/>
              <a:t>162</a:t>
            </a:r>
            <a:r>
              <a:rPr lang="en-US" sz="1800" dirty="0"/>
              <a:t>:156-9. </a:t>
            </a:r>
            <a:r>
              <a:rPr lang="en-US" sz="1800" dirty="0">
                <a:latin typeface="Verdana" panose="020B0604030504040204" pitchFamily="34" charset="0"/>
              </a:rPr>
              <a:t>(67,548)</a:t>
            </a:r>
            <a:endParaRPr lang="en-US" sz="1800" dirty="0">
              <a:solidFill>
                <a:srgbClr val="FFFF64"/>
              </a:solidFill>
              <a:latin typeface="Verdana" panose="020B0604030504040204" pitchFamily="34" charset="0"/>
            </a:endParaRPr>
          </a:p>
        </p:txBody>
      </p:sp>
      <p:sp>
        <p:nvSpPr>
          <p:cNvPr id="3" name="TextBox 2"/>
          <p:cNvSpPr txBox="1"/>
          <p:nvPr/>
        </p:nvSpPr>
        <p:spPr>
          <a:xfrm>
            <a:off x="2133600" y="5102942"/>
            <a:ext cx="6823508" cy="523220"/>
          </a:xfrm>
          <a:prstGeom prst="rect">
            <a:avLst/>
          </a:prstGeom>
          <a:noFill/>
        </p:spPr>
        <p:txBody>
          <a:bodyPr wrap="square" rtlCol="0">
            <a:spAutoFit/>
          </a:bodyPr>
          <a:lstStyle/>
          <a:p>
            <a:r>
              <a:rPr lang="en-US" sz="1400" baseline="30000" dirty="0">
                <a:solidFill>
                  <a:srgbClr val="FFFAF0"/>
                </a:solidFill>
                <a:latin typeface="Georgia" pitchFamily="18" charset="0"/>
              </a:rPr>
              <a:t>†</a:t>
            </a:r>
            <a:r>
              <a:rPr lang="en-US" sz="1400" dirty="0">
                <a:solidFill>
                  <a:srgbClr val="FFFAF0"/>
                </a:solidFill>
                <a:latin typeface="Georgia" pitchFamily="18" charset="0"/>
              </a:rPr>
              <a:t>Van </a:t>
            </a:r>
            <a:r>
              <a:rPr lang="en-US" sz="1400" dirty="0" err="1">
                <a:solidFill>
                  <a:srgbClr val="FFFAF0"/>
                </a:solidFill>
                <a:latin typeface="Georgia" pitchFamily="18" charset="0"/>
              </a:rPr>
              <a:t>Noorden</a:t>
            </a:r>
            <a:r>
              <a:rPr lang="en-US" sz="1400" dirty="0">
                <a:solidFill>
                  <a:srgbClr val="FFFAF0"/>
                </a:solidFill>
                <a:latin typeface="Georgia" pitchFamily="18" charset="0"/>
              </a:rPr>
              <a:t> R, Maher B &amp; </a:t>
            </a:r>
            <a:r>
              <a:rPr lang="en-US" sz="1400" dirty="0" err="1">
                <a:solidFill>
                  <a:srgbClr val="FFFAF0"/>
                </a:solidFill>
                <a:latin typeface="Georgia" pitchFamily="18" charset="0"/>
              </a:rPr>
              <a:t>Nuzzo</a:t>
            </a:r>
            <a:r>
              <a:rPr lang="en-US" sz="1400" dirty="0">
                <a:solidFill>
                  <a:srgbClr val="FFFAF0"/>
                </a:solidFill>
                <a:latin typeface="Georgia" pitchFamily="18" charset="0"/>
              </a:rPr>
              <a:t> R. 2014. </a:t>
            </a:r>
            <a:r>
              <a:rPr lang="en-US" sz="1400" dirty="0">
                <a:solidFill>
                  <a:srgbClr val="FFFF64"/>
                </a:solidFill>
                <a:latin typeface="Georgia" pitchFamily="18" charset="0"/>
                <a:hlinkClick r:id="rId2">
                  <a:extLst>
                    <a:ext uri="{A12FA001-AC4F-418D-AE19-62706E023703}">
                      <ahyp:hlinkClr xmlns:ahyp="http://schemas.microsoft.com/office/drawing/2018/hyperlinkcolor" val="tx"/>
                    </a:ext>
                  </a:extLst>
                </a:hlinkClick>
              </a:rPr>
              <a:t>The top 100 papers</a:t>
            </a:r>
            <a:r>
              <a:rPr lang="en-US" sz="1400" dirty="0">
                <a:solidFill>
                  <a:srgbClr val="FFFAF0"/>
                </a:solidFill>
                <a:latin typeface="Georgia" pitchFamily="18" charset="0"/>
              </a:rPr>
              <a:t>. </a:t>
            </a:r>
            <a:r>
              <a:rPr lang="en-US" sz="1400" i="1" dirty="0">
                <a:solidFill>
                  <a:srgbClr val="FFFAF0"/>
                </a:solidFill>
                <a:latin typeface="Georgia" pitchFamily="18" charset="0"/>
              </a:rPr>
              <a:t>Nature.</a:t>
            </a:r>
            <a:r>
              <a:rPr lang="en-US" sz="1400" dirty="0">
                <a:solidFill>
                  <a:srgbClr val="FFFAF0"/>
                </a:solidFill>
                <a:latin typeface="Georgia" pitchFamily="18" charset="0"/>
              </a:rPr>
              <a:t> </a:t>
            </a:r>
            <a:r>
              <a:rPr lang="en-US" sz="1400" b="1" dirty="0">
                <a:solidFill>
                  <a:srgbClr val="FFFAF0"/>
                </a:solidFill>
                <a:latin typeface="Georgia" pitchFamily="18" charset="0"/>
              </a:rPr>
              <a:t>514</a:t>
            </a:r>
            <a:r>
              <a:rPr lang="en-US" sz="1400" dirty="0">
                <a:solidFill>
                  <a:srgbClr val="FFFAF0"/>
                </a:solidFill>
                <a:latin typeface="Georgia" pitchFamily="18" charset="0"/>
              </a:rPr>
              <a:t>:550-3. *(</a:t>
            </a:r>
            <a:r>
              <a:rPr lang="en-US" sz="1400" dirty="0">
                <a:solidFill>
                  <a:schemeClr val="bg1"/>
                </a:solidFill>
                <a:latin typeface="Georgia" pitchFamily="18" charset="0"/>
              </a:rPr>
              <a:t>January 2026 numbers)</a:t>
            </a:r>
          </a:p>
        </p:txBody>
      </p:sp>
    </p:spTree>
    <p:extLst>
      <p:ext uri="{BB962C8B-B14F-4D97-AF65-F5344CB8AC3E}">
        <p14:creationId xmlns:p14="http://schemas.microsoft.com/office/powerpoint/2010/main" val="335733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Why Read the Biochemical Literature?</a:t>
            </a:r>
          </a:p>
        </p:txBody>
      </p:sp>
      <p:sp>
        <p:nvSpPr>
          <p:cNvPr id="3" name="Content Placeholder 2"/>
          <p:cNvSpPr>
            <a:spLocks noGrp="1"/>
          </p:cNvSpPr>
          <p:nvPr>
            <p:ph idx="1"/>
          </p:nvPr>
        </p:nvSpPr>
        <p:spPr/>
        <p:txBody>
          <a:bodyPr/>
          <a:lstStyle/>
          <a:p>
            <a:r>
              <a:rPr lang="en-US" dirty="0"/>
              <a:t>For your own enjoyment</a:t>
            </a:r>
          </a:p>
          <a:p>
            <a:r>
              <a:rPr lang="en-US" dirty="0"/>
              <a:t>For your knowledge and understanding</a:t>
            </a:r>
          </a:p>
          <a:p>
            <a:r>
              <a:rPr lang="en-US" dirty="0"/>
              <a:t>For funding</a:t>
            </a:r>
          </a:p>
          <a:p>
            <a:r>
              <a:rPr lang="en-US" dirty="0"/>
              <a:t>So that you can reference intelligently</a:t>
            </a:r>
          </a:p>
          <a:p>
            <a:endParaRPr lang="en-US" dirty="0"/>
          </a:p>
        </p:txBody>
      </p:sp>
    </p:spTree>
    <p:extLst>
      <p:ext uri="{BB962C8B-B14F-4D97-AF65-F5344CB8AC3E}">
        <p14:creationId xmlns:p14="http://schemas.microsoft.com/office/powerpoint/2010/main" val="3560709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Dealing with the Volume</a:t>
            </a:r>
          </a:p>
        </p:txBody>
      </p:sp>
      <p:sp>
        <p:nvSpPr>
          <p:cNvPr id="3" name="Content Placeholder 2"/>
          <p:cNvSpPr>
            <a:spLocks noGrp="1"/>
          </p:cNvSpPr>
          <p:nvPr>
            <p:ph idx="1"/>
          </p:nvPr>
        </p:nvSpPr>
        <p:spPr/>
        <p:txBody>
          <a:bodyPr>
            <a:normAutofit lnSpcReduction="10000"/>
          </a:bodyPr>
          <a:lstStyle/>
          <a:p>
            <a:r>
              <a:rPr lang="en-US" dirty="0"/>
              <a:t>What scope do I need to read?</a:t>
            </a:r>
          </a:p>
          <a:p>
            <a:pPr lvl="1"/>
            <a:r>
              <a:rPr lang="en-US" dirty="0"/>
              <a:t>Experimental results, techniques, clinical application</a:t>
            </a:r>
          </a:p>
          <a:p>
            <a:r>
              <a:rPr lang="en-US" dirty="0"/>
              <a:t>Where will I find this information?</a:t>
            </a:r>
          </a:p>
          <a:p>
            <a:pPr lvl="1"/>
            <a:r>
              <a:rPr lang="en-US" dirty="0"/>
              <a:t>Which journals should I read?</a:t>
            </a:r>
          </a:p>
          <a:p>
            <a:r>
              <a:rPr lang="en-US" dirty="0"/>
              <a:t>Scanning selected journals</a:t>
            </a:r>
          </a:p>
          <a:p>
            <a:pPr lvl="1"/>
            <a:r>
              <a:rPr lang="en-US" dirty="0"/>
              <a:t>Electronic tables of contents</a:t>
            </a:r>
          </a:p>
          <a:p>
            <a:pPr lvl="1"/>
            <a:r>
              <a:rPr lang="en-US" dirty="0"/>
              <a:t>Split journal duties</a:t>
            </a:r>
          </a:p>
          <a:p>
            <a:endParaRPr lang="en-US" dirty="0"/>
          </a:p>
        </p:txBody>
      </p:sp>
    </p:spTree>
    <p:extLst>
      <p:ext uri="{BB962C8B-B14F-4D97-AF65-F5344CB8AC3E}">
        <p14:creationId xmlns:p14="http://schemas.microsoft.com/office/powerpoint/2010/main" val="1223985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Dealing with the Volume (cont.)</a:t>
            </a:r>
          </a:p>
        </p:txBody>
      </p:sp>
      <p:sp>
        <p:nvSpPr>
          <p:cNvPr id="3" name="Content Placeholder 2"/>
          <p:cNvSpPr>
            <a:spLocks noGrp="1"/>
          </p:cNvSpPr>
          <p:nvPr>
            <p:ph idx="1"/>
          </p:nvPr>
        </p:nvSpPr>
        <p:spPr/>
        <p:txBody>
          <a:bodyPr/>
          <a:lstStyle/>
          <a:p>
            <a:r>
              <a:rPr lang="en-US" dirty="0"/>
              <a:t>Library day</a:t>
            </a:r>
          </a:p>
          <a:p>
            <a:pPr lvl="1"/>
            <a:r>
              <a:rPr lang="en-US" dirty="0"/>
              <a:t>Follow publication schedules</a:t>
            </a:r>
          </a:p>
          <a:p>
            <a:pPr lvl="2"/>
            <a:r>
              <a:rPr lang="en-US" dirty="0"/>
              <a:t>Monthly, biweekly</a:t>
            </a:r>
          </a:p>
          <a:p>
            <a:pPr lvl="1"/>
            <a:r>
              <a:rPr lang="en-US" dirty="0"/>
              <a:t>Copy new articles and classics</a:t>
            </a:r>
          </a:p>
          <a:p>
            <a:pPr lvl="1"/>
            <a:r>
              <a:rPr lang="en-US" dirty="0"/>
              <a:t>Supplanted by electronic publishing</a:t>
            </a:r>
          </a:p>
          <a:p>
            <a:pPr lvl="2"/>
            <a:r>
              <a:rPr lang="en-US" dirty="0"/>
              <a:t>Rolling publishing schedule</a:t>
            </a:r>
          </a:p>
          <a:p>
            <a:pPr lvl="2"/>
            <a:r>
              <a:rPr lang="en-US" dirty="0"/>
              <a:t>TOCs </a:t>
            </a:r>
            <a:r>
              <a:rPr lang="en-US" i="1" dirty="0"/>
              <a:t>via</a:t>
            </a:r>
            <a:r>
              <a:rPr lang="en-US" dirty="0"/>
              <a:t> email</a:t>
            </a:r>
          </a:p>
          <a:p>
            <a:pPr lvl="2"/>
            <a:r>
              <a:rPr lang="en-US" dirty="0"/>
              <a:t>TOCs </a:t>
            </a:r>
            <a:r>
              <a:rPr lang="en-US" i="1" dirty="0"/>
              <a:t>via</a:t>
            </a:r>
            <a:r>
              <a:rPr lang="en-US" dirty="0"/>
              <a:t> RSS</a:t>
            </a:r>
          </a:p>
          <a:p>
            <a:endParaRPr lang="en-US" dirty="0"/>
          </a:p>
        </p:txBody>
      </p:sp>
      <p:pic>
        <p:nvPicPr>
          <p:cNvPr id="4" name="Picture 3" descr="rs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5048573"/>
            <a:ext cx="2667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0084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Journal Clubs</a:t>
            </a:r>
          </a:p>
        </p:txBody>
      </p:sp>
      <p:sp>
        <p:nvSpPr>
          <p:cNvPr id="3" name="Content Placeholder 2"/>
          <p:cNvSpPr>
            <a:spLocks noGrp="1"/>
          </p:cNvSpPr>
          <p:nvPr>
            <p:ph idx="1"/>
          </p:nvPr>
        </p:nvSpPr>
        <p:spPr/>
        <p:txBody>
          <a:bodyPr/>
          <a:lstStyle/>
          <a:p>
            <a:r>
              <a:rPr lang="en-US" dirty="0"/>
              <a:t>Reading by ‘force and coercion’</a:t>
            </a:r>
          </a:p>
          <a:p>
            <a:r>
              <a:rPr lang="en-US" dirty="0"/>
              <a:t>Weekly group discussions of current literature</a:t>
            </a:r>
          </a:p>
          <a:p>
            <a:r>
              <a:rPr lang="en-US" dirty="0"/>
              <a:t>Narrow or broad focus</a:t>
            </a:r>
          </a:p>
          <a:p>
            <a:r>
              <a:rPr lang="en-US" dirty="0"/>
              <a:t>Seminar practice</a:t>
            </a:r>
          </a:p>
          <a:p>
            <a:r>
              <a:rPr lang="en-US" dirty="0"/>
              <a:t>Cp. data club</a:t>
            </a:r>
          </a:p>
          <a:p>
            <a:endParaRPr lang="en-US" dirty="0"/>
          </a:p>
        </p:txBody>
      </p:sp>
    </p:spTree>
    <p:extLst>
      <p:ext uri="{BB962C8B-B14F-4D97-AF65-F5344CB8AC3E}">
        <p14:creationId xmlns:p14="http://schemas.microsoft.com/office/powerpoint/2010/main" val="2588764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 Research Article</a:t>
            </a:r>
          </a:p>
        </p:txBody>
      </p:sp>
      <p:sp>
        <p:nvSpPr>
          <p:cNvPr id="3" name="Content Placeholder 2"/>
          <p:cNvSpPr>
            <a:spLocks noGrp="1"/>
          </p:cNvSpPr>
          <p:nvPr>
            <p:ph idx="1"/>
          </p:nvPr>
        </p:nvSpPr>
        <p:spPr/>
        <p:txBody>
          <a:bodyPr/>
          <a:lstStyle/>
          <a:p>
            <a:r>
              <a:rPr lang="en-US" dirty="0"/>
              <a:t>You can learn a lot from a title</a:t>
            </a:r>
          </a:p>
          <a:p>
            <a:r>
              <a:rPr lang="en-US" dirty="0"/>
              <a:t>You can learn more from an abstract</a:t>
            </a:r>
          </a:p>
          <a:p>
            <a:r>
              <a:rPr lang="en-US" dirty="0"/>
              <a:t>You can learn a lot more from the cartoon…</a:t>
            </a:r>
          </a:p>
          <a:p>
            <a:endParaRPr lang="en-US" dirty="0"/>
          </a:p>
        </p:txBody>
      </p:sp>
    </p:spTree>
    <p:extLst>
      <p:ext uri="{BB962C8B-B14F-4D97-AF65-F5344CB8AC3E}">
        <p14:creationId xmlns:p14="http://schemas.microsoft.com/office/powerpoint/2010/main" val="2062615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The Cartoon</a:t>
            </a:r>
          </a:p>
        </p:txBody>
      </p:sp>
      <p:pic>
        <p:nvPicPr>
          <p:cNvPr id="5" name="Picture 11" descr="nsb0103-10-F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905000" y="1219200"/>
            <a:ext cx="5238750" cy="4476750"/>
          </a:xfrm>
          <a:prstGeom prst="rect">
            <a:avLst/>
          </a:prstGeom>
        </p:spPr>
      </p:pic>
      <p:sp>
        <p:nvSpPr>
          <p:cNvPr id="6" name="Text Box 12"/>
          <p:cNvSpPr txBox="1">
            <a:spLocks noChangeArrowheads="1"/>
          </p:cNvSpPr>
          <p:nvPr/>
        </p:nvSpPr>
        <p:spPr bwMode="auto">
          <a:xfrm>
            <a:off x="609600" y="5715000"/>
            <a:ext cx="77724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dirty="0">
                <a:solidFill>
                  <a:srgbClr val="F8F8FF"/>
                </a:solidFill>
                <a:latin typeface="Georgia" pitchFamily="18" charset="0"/>
              </a:rPr>
              <a:t>Figure 1: Cartoon showing quality control of nascent eukaryotic mRNA.</a:t>
            </a:r>
          </a:p>
          <a:p>
            <a:pPr algn="ctr" eaLnBrk="1" hangingPunct="1">
              <a:spcBef>
                <a:spcPct val="50000"/>
              </a:spcBef>
            </a:pPr>
            <a:r>
              <a:rPr lang="en-US" sz="1000" b="1" dirty="0">
                <a:solidFill>
                  <a:srgbClr val="F8F8FF"/>
                </a:solidFill>
                <a:latin typeface="Georgia" pitchFamily="18" charset="0"/>
              </a:rPr>
              <a:t>Jensen TH, </a:t>
            </a:r>
            <a:r>
              <a:rPr lang="en-US" sz="1000" b="1" dirty="0" err="1">
                <a:solidFill>
                  <a:srgbClr val="F8F8FF"/>
                </a:solidFill>
                <a:latin typeface="Georgia" pitchFamily="18" charset="0"/>
              </a:rPr>
              <a:t>Rosbash</a:t>
            </a:r>
            <a:r>
              <a:rPr lang="en-US" sz="1000" b="1" dirty="0">
                <a:solidFill>
                  <a:srgbClr val="F8F8FF"/>
                </a:solidFill>
                <a:latin typeface="Georgia" pitchFamily="18" charset="0"/>
              </a:rPr>
              <a:t> M. 2003. Co-transcriptional monitoring of </a:t>
            </a:r>
            <a:r>
              <a:rPr lang="en-US" sz="1000" b="1" dirty="0" err="1">
                <a:solidFill>
                  <a:srgbClr val="F8F8FF"/>
                </a:solidFill>
                <a:latin typeface="Georgia" pitchFamily="18" charset="0"/>
              </a:rPr>
              <a:t>mRNP</a:t>
            </a:r>
            <a:r>
              <a:rPr lang="en-US" sz="1000" b="1" dirty="0">
                <a:solidFill>
                  <a:srgbClr val="F8F8FF"/>
                </a:solidFill>
                <a:latin typeface="Georgia" pitchFamily="18" charset="0"/>
              </a:rPr>
              <a:t> formation. </a:t>
            </a:r>
            <a:r>
              <a:rPr lang="en-US" sz="1000" b="1" i="1" dirty="0">
                <a:solidFill>
                  <a:srgbClr val="F8F8FF"/>
                </a:solidFill>
                <a:latin typeface="Georgia" pitchFamily="18" charset="0"/>
              </a:rPr>
              <a:t>Nat </a:t>
            </a:r>
            <a:r>
              <a:rPr lang="en-US" sz="1000" b="1" i="1" dirty="0" err="1">
                <a:solidFill>
                  <a:srgbClr val="F8F8FF"/>
                </a:solidFill>
                <a:latin typeface="Georgia" pitchFamily="18" charset="0"/>
              </a:rPr>
              <a:t>Struct</a:t>
            </a:r>
            <a:r>
              <a:rPr lang="en-US" sz="1000" b="1" i="1" dirty="0">
                <a:solidFill>
                  <a:srgbClr val="F8F8FF"/>
                </a:solidFill>
                <a:latin typeface="Georgia" pitchFamily="18" charset="0"/>
              </a:rPr>
              <a:t> </a:t>
            </a:r>
            <a:r>
              <a:rPr lang="en-US" sz="1000" b="1" i="1" dirty="0" err="1">
                <a:solidFill>
                  <a:srgbClr val="F8F8FF"/>
                </a:solidFill>
                <a:latin typeface="Georgia" pitchFamily="18" charset="0"/>
              </a:rPr>
              <a:t>Mol</a:t>
            </a:r>
            <a:r>
              <a:rPr lang="en-US" sz="1000" b="1" i="1" dirty="0">
                <a:solidFill>
                  <a:srgbClr val="F8F8FF"/>
                </a:solidFill>
                <a:latin typeface="Georgia" pitchFamily="18" charset="0"/>
              </a:rPr>
              <a:t> </a:t>
            </a:r>
            <a:r>
              <a:rPr lang="en-US" sz="1000" b="1" i="1" dirty="0" err="1">
                <a:solidFill>
                  <a:srgbClr val="F8F8FF"/>
                </a:solidFill>
                <a:latin typeface="Georgia" pitchFamily="18" charset="0"/>
              </a:rPr>
              <a:t>Biol</a:t>
            </a:r>
            <a:r>
              <a:rPr lang="en-US" sz="1000" b="1" dirty="0">
                <a:solidFill>
                  <a:srgbClr val="F8F8FF"/>
                </a:solidFill>
                <a:latin typeface="Georgia" pitchFamily="18" charset="0"/>
              </a:rPr>
              <a:t> </a:t>
            </a:r>
            <a:r>
              <a:rPr lang="en-US" sz="1000" dirty="0">
                <a:solidFill>
                  <a:srgbClr val="F8F8FF"/>
                </a:solidFill>
                <a:latin typeface="Georgia" pitchFamily="18" charset="0"/>
              </a:rPr>
              <a:t>10</a:t>
            </a:r>
            <a:r>
              <a:rPr lang="en-US" sz="1000" b="1" dirty="0">
                <a:solidFill>
                  <a:srgbClr val="F8F8FF"/>
                </a:solidFill>
                <a:latin typeface="Georgia" pitchFamily="18" charset="0"/>
              </a:rPr>
              <a:t>:10-2</a:t>
            </a:r>
            <a:r>
              <a:rPr lang="en-US" sz="800" dirty="0">
                <a:solidFill>
                  <a:srgbClr val="F8F8FF"/>
                </a:solidFill>
              </a:rPr>
              <a:t>.</a:t>
            </a:r>
          </a:p>
        </p:txBody>
      </p:sp>
    </p:spTree>
    <p:extLst>
      <p:ext uri="{BB962C8B-B14F-4D97-AF65-F5344CB8AC3E}">
        <p14:creationId xmlns:p14="http://schemas.microsoft.com/office/powerpoint/2010/main" val="3710473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Reading a Research Article (cont.)</a:t>
            </a:r>
          </a:p>
        </p:txBody>
      </p:sp>
      <p:sp>
        <p:nvSpPr>
          <p:cNvPr id="3" name="Content Placeholder 2"/>
          <p:cNvSpPr>
            <a:spLocks noGrp="1"/>
          </p:cNvSpPr>
          <p:nvPr>
            <p:ph idx="1"/>
          </p:nvPr>
        </p:nvSpPr>
        <p:spPr/>
        <p:txBody>
          <a:bodyPr/>
          <a:lstStyle/>
          <a:p>
            <a:r>
              <a:rPr lang="en-US" dirty="0"/>
              <a:t>What do you know about the authors?</a:t>
            </a:r>
          </a:p>
          <a:p>
            <a:pPr lvl="1"/>
            <a:r>
              <a:rPr lang="en-US" dirty="0"/>
              <a:t>Reputation, affiliation, bias or philosophy</a:t>
            </a:r>
          </a:p>
          <a:p>
            <a:r>
              <a:rPr lang="en-US" dirty="0"/>
              <a:t>When was the article published?</a:t>
            </a:r>
          </a:p>
          <a:p>
            <a:pPr lvl="1"/>
            <a:r>
              <a:rPr lang="en-US" dirty="0"/>
              <a:t>Current results or might they be outdated?</a:t>
            </a:r>
          </a:p>
          <a:p>
            <a:r>
              <a:rPr lang="en-US" dirty="0"/>
              <a:t>Where was the article published?</a:t>
            </a:r>
          </a:p>
          <a:p>
            <a:pPr lvl="1"/>
            <a:r>
              <a:rPr lang="en-US" dirty="0"/>
              <a:t>What is the credibility of the journal?</a:t>
            </a:r>
          </a:p>
          <a:p>
            <a:endParaRPr lang="en-US" dirty="0"/>
          </a:p>
        </p:txBody>
      </p:sp>
    </p:spTree>
    <p:extLst>
      <p:ext uri="{BB962C8B-B14F-4D97-AF65-F5344CB8AC3E}">
        <p14:creationId xmlns:p14="http://schemas.microsoft.com/office/powerpoint/2010/main" val="116796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Reading a Research Article (cont.)</a:t>
            </a:r>
          </a:p>
        </p:txBody>
      </p:sp>
      <p:sp>
        <p:nvSpPr>
          <p:cNvPr id="3" name="Content Placeholder 2"/>
          <p:cNvSpPr>
            <a:spLocks noGrp="1"/>
          </p:cNvSpPr>
          <p:nvPr>
            <p:ph idx="1"/>
          </p:nvPr>
        </p:nvSpPr>
        <p:spPr/>
        <p:txBody>
          <a:bodyPr/>
          <a:lstStyle/>
          <a:p>
            <a:r>
              <a:rPr lang="en-US" dirty="0"/>
              <a:t>Who do they reference?</a:t>
            </a:r>
          </a:p>
          <a:p>
            <a:pPr lvl="1"/>
            <a:r>
              <a:rPr lang="en-US" dirty="0"/>
              <a:t>Classic papers, current research, colleagues?</a:t>
            </a:r>
          </a:p>
          <a:p>
            <a:r>
              <a:rPr lang="en-US" dirty="0"/>
              <a:t>Is this paper worth reading?</a:t>
            </a:r>
          </a:p>
          <a:p>
            <a:pPr lvl="1"/>
            <a:r>
              <a:rPr lang="en-US" dirty="0"/>
              <a:t>That is, “Is it worth my time to read this paper?”</a:t>
            </a:r>
          </a:p>
          <a:p>
            <a:endParaRPr lang="en-US" dirty="0"/>
          </a:p>
        </p:txBody>
      </p:sp>
    </p:spTree>
    <p:extLst>
      <p:ext uri="{BB962C8B-B14F-4D97-AF65-F5344CB8AC3E}">
        <p14:creationId xmlns:p14="http://schemas.microsoft.com/office/powerpoint/2010/main" val="1957891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Literature is Vast</a:t>
            </a:r>
          </a:p>
        </p:txBody>
      </p:sp>
      <p:sp>
        <p:nvSpPr>
          <p:cNvPr id="3" name="Content Placeholder 2"/>
          <p:cNvSpPr>
            <a:spLocks noGrp="1"/>
          </p:cNvSpPr>
          <p:nvPr>
            <p:ph idx="1"/>
          </p:nvPr>
        </p:nvSpPr>
        <p:spPr/>
        <p:txBody>
          <a:bodyPr>
            <a:normAutofit/>
          </a:bodyPr>
          <a:lstStyle/>
          <a:p>
            <a:r>
              <a:rPr lang="en-US" dirty="0"/>
              <a:t>~150 journals publishing in molecular biology</a:t>
            </a:r>
          </a:p>
          <a:p>
            <a:r>
              <a:rPr lang="en-US" dirty="0"/>
              <a:t>Yearly page counts (</a:t>
            </a:r>
            <a:r>
              <a:rPr lang="en-US" dirty="0">
                <a:solidFill>
                  <a:srgbClr val="FFFF64"/>
                </a:solidFill>
              </a:rPr>
              <a:t>2020</a:t>
            </a:r>
            <a:r>
              <a:rPr lang="en-US" dirty="0"/>
              <a:t>, 2025)</a:t>
            </a:r>
          </a:p>
          <a:p>
            <a:pPr lvl="1"/>
            <a:r>
              <a:rPr lang="en-US" dirty="0"/>
              <a:t>Biochemistry 4,840 pages</a:t>
            </a:r>
            <a:endParaRPr lang="en-US" dirty="0">
              <a:solidFill>
                <a:srgbClr val="FFFF64"/>
              </a:solidFill>
            </a:endParaRPr>
          </a:p>
          <a:p>
            <a:pPr lvl="1"/>
            <a:r>
              <a:rPr lang="en-US" dirty="0"/>
              <a:t>JMB </a:t>
            </a:r>
            <a:r>
              <a:rPr lang="en-US" dirty="0">
                <a:solidFill>
                  <a:srgbClr val="FFFF64"/>
                </a:solidFill>
              </a:rPr>
              <a:t>6,230 pages</a:t>
            </a:r>
            <a:endParaRPr lang="en-US" dirty="0"/>
          </a:p>
          <a:p>
            <a:pPr lvl="1"/>
            <a:r>
              <a:rPr lang="en-US" dirty="0"/>
              <a:t>JBC </a:t>
            </a:r>
            <a:r>
              <a:rPr lang="en-US" dirty="0">
                <a:solidFill>
                  <a:srgbClr val="FFFF64"/>
                </a:solidFill>
              </a:rPr>
              <a:t>18,650 pages</a:t>
            </a:r>
          </a:p>
          <a:p>
            <a:pPr lvl="1"/>
            <a:r>
              <a:rPr lang="en-US" dirty="0"/>
              <a:t>PNAS </a:t>
            </a:r>
            <a:r>
              <a:rPr lang="en-US" dirty="0">
                <a:solidFill>
                  <a:srgbClr val="FFFF64"/>
                </a:solidFill>
              </a:rPr>
              <a:t>33,720 pages</a:t>
            </a:r>
          </a:p>
          <a:p>
            <a:pPr lvl="1"/>
            <a:endParaRPr lang="en-US" dirty="0"/>
          </a:p>
        </p:txBody>
      </p:sp>
    </p:spTree>
    <p:extLst>
      <p:ext uri="{BB962C8B-B14F-4D97-AF65-F5344CB8AC3E}">
        <p14:creationId xmlns:p14="http://schemas.microsoft.com/office/powerpoint/2010/main" val="24576503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in Detail</a:t>
            </a:r>
          </a:p>
        </p:txBody>
      </p:sp>
      <p:sp>
        <p:nvSpPr>
          <p:cNvPr id="3" name="Content Placeholder 2"/>
          <p:cNvSpPr>
            <a:spLocks noGrp="1"/>
          </p:cNvSpPr>
          <p:nvPr>
            <p:ph idx="1"/>
          </p:nvPr>
        </p:nvSpPr>
        <p:spPr/>
        <p:txBody>
          <a:bodyPr>
            <a:normAutofit fontScale="92500" lnSpcReduction="10000"/>
          </a:bodyPr>
          <a:lstStyle/>
          <a:p>
            <a:r>
              <a:rPr lang="en-US" dirty="0"/>
              <a:t>Most data presented in figures and tables</a:t>
            </a:r>
          </a:p>
          <a:p>
            <a:pPr lvl="1"/>
            <a:r>
              <a:rPr lang="en-US" dirty="0"/>
              <a:t>Most information density – figures, tables and legends</a:t>
            </a:r>
          </a:p>
          <a:p>
            <a:pPr lvl="1"/>
            <a:r>
              <a:rPr lang="en-US" dirty="0"/>
              <a:t>Data, with methods, first, </a:t>
            </a:r>
            <a:r>
              <a:rPr lang="en-US" b="1" i="1" dirty="0"/>
              <a:t>draw</a:t>
            </a:r>
            <a:r>
              <a:rPr lang="en-US" dirty="0"/>
              <a:t> conclusions second, then read what the authors have to say about the data</a:t>
            </a:r>
          </a:p>
          <a:p>
            <a:r>
              <a:rPr lang="en-US" dirty="0"/>
              <a:t>Methodology</a:t>
            </a:r>
          </a:p>
          <a:p>
            <a:pPr lvl="1"/>
            <a:r>
              <a:rPr lang="en-US" dirty="0"/>
              <a:t>Do the data represent what the authors say they do?</a:t>
            </a:r>
          </a:p>
          <a:p>
            <a:endParaRPr lang="en-US" dirty="0"/>
          </a:p>
        </p:txBody>
      </p:sp>
    </p:spTree>
    <p:extLst>
      <p:ext uri="{BB962C8B-B14F-4D97-AF65-F5344CB8AC3E}">
        <p14:creationId xmlns:p14="http://schemas.microsoft.com/office/powerpoint/2010/main" val="594834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in Detail (cont.)</a:t>
            </a:r>
          </a:p>
        </p:txBody>
      </p:sp>
      <p:sp>
        <p:nvSpPr>
          <p:cNvPr id="3" name="Content Placeholder 2"/>
          <p:cNvSpPr>
            <a:spLocks noGrp="1"/>
          </p:cNvSpPr>
          <p:nvPr>
            <p:ph idx="1"/>
          </p:nvPr>
        </p:nvSpPr>
        <p:spPr/>
        <p:txBody>
          <a:bodyPr>
            <a:normAutofit lnSpcReduction="10000"/>
          </a:bodyPr>
          <a:lstStyle/>
          <a:p>
            <a:r>
              <a:rPr lang="en-US" dirty="0"/>
              <a:t>Do t</a:t>
            </a:r>
            <a:r>
              <a:rPr lang="en-US" dirty="0">
                <a:solidFill>
                  <a:schemeClr val="bg1">
                    <a:lumMod val="95000"/>
                  </a:schemeClr>
                </a:solidFill>
              </a:rPr>
              <a:t>he</a:t>
            </a:r>
            <a:r>
              <a:rPr lang="en-US" dirty="0"/>
              <a:t> authors rely on any assumptions or presuppositions?</a:t>
            </a:r>
          </a:p>
          <a:p>
            <a:r>
              <a:rPr lang="en-US" dirty="0"/>
              <a:t>Were the experiments adequately controlled?</a:t>
            </a:r>
          </a:p>
          <a:p>
            <a:r>
              <a:rPr lang="en-US" dirty="0"/>
              <a:t>Are the results statistically significant?</a:t>
            </a:r>
          </a:p>
          <a:p>
            <a:r>
              <a:rPr lang="en-US" dirty="0"/>
              <a:t>Do the data support the conclusions drawn by the authors?</a:t>
            </a:r>
          </a:p>
          <a:p>
            <a:pPr lvl="1"/>
            <a:r>
              <a:rPr lang="en-US" dirty="0"/>
              <a:t>Causation and correlation</a:t>
            </a:r>
          </a:p>
          <a:p>
            <a:endParaRPr lang="en-US" dirty="0"/>
          </a:p>
        </p:txBody>
      </p:sp>
    </p:spTree>
    <p:extLst>
      <p:ext uri="{BB962C8B-B14F-4D97-AF65-F5344CB8AC3E}">
        <p14:creationId xmlns:p14="http://schemas.microsoft.com/office/powerpoint/2010/main" val="238530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descr="CORRELA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 y="0"/>
            <a:ext cx="8880475" cy="690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0486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2"/>
            <a:ext cx="8153400" cy="3170099"/>
          </a:xfrm>
          <a:prstGeom prst="rect">
            <a:avLst/>
          </a:prstGeom>
          <a:noFill/>
        </p:spPr>
        <p:txBody>
          <a:bodyPr wrap="square" rtlCol="0">
            <a:spAutoFit/>
          </a:bodyPr>
          <a:lstStyle/>
          <a:p>
            <a:r>
              <a:rPr lang="en-US" sz="4000" dirty="0">
                <a:solidFill>
                  <a:schemeClr val="bg1">
                    <a:lumMod val="95000"/>
                  </a:schemeClr>
                </a:solidFill>
                <a:latin typeface="Georgia" panose="02040502050405020303" pitchFamily="18" charset="0"/>
              </a:rPr>
              <a:t>“Simple two-way correlations are never wholly adequate for showing cause and effect. At best they show a relation, but not necessarily a causal relationship.”</a:t>
            </a:r>
          </a:p>
        </p:txBody>
      </p:sp>
      <p:sp>
        <p:nvSpPr>
          <p:cNvPr id="5" name="TextBox 4"/>
          <p:cNvSpPr txBox="1"/>
          <p:nvPr/>
        </p:nvSpPr>
        <p:spPr>
          <a:xfrm>
            <a:off x="2243153" y="4642626"/>
            <a:ext cx="6205545" cy="584775"/>
          </a:xfrm>
          <a:prstGeom prst="rect">
            <a:avLst/>
          </a:prstGeom>
          <a:noFill/>
        </p:spPr>
        <p:txBody>
          <a:bodyPr wrap="none" rtlCol="0">
            <a:spAutoFit/>
          </a:bodyPr>
          <a:lstStyle/>
          <a:p>
            <a:r>
              <a:rPr lang="en-US" sz="1600" dirty="0">
                <a:solidFill>
                  <a:schemeClr val="bg1">
                    <a:lumMod val="95000"/>
                  </a:schemeClr>
                </a:solidFill>
                <a:latin typeface="Georgia" panose="02040502050405020303" pitchFamily="18" charset="0"/>
              </a:rPr>
              <a:t>Alfred C. Kinsey. 1948. </a:t>
            </a:r>
            <a:r>
              <a:rPr lang="en-US" sz="1600" b="1" dirty="0">
                <a:solidFill>
                  <a:schemeClr val="bg1">
                    <a:lumMod val="95000"/>
                  </a:schemeClr>
                </a:solidFill>
                <a:latin typeface="Georgia" panose="02040502050405020303" pitchFamily="18" charset="0"/>
              </a:rPr>
              <a:t>Sexual Behavior in the Human Male</a:t>
            </a:r>
            <a:r>
              <a:rPr lang="en-US" sz="1600" dirty="0">
                <a:solidFill>
                  <a:schemeClr val="bg1">
                    <a:lumMod val="95000"/>
                  </a:schemeClr>
                </a:solidFill>
                <a:latin typeface="Georgia" panose="02040502050405020303" pitchFamily="18" charset="0"/>
              </a:rPr>
              <a:t>. </a:t>
            </a:r>
          </a:p>
          <a:p>
            <a:r>
              <a:rPr lang="en-US" sz="1600" dirty="0">
                <a:solidFill>
                  <a:schemeClr val="bg1">
                    <a:lumMod val="95000"/>
                  </a:schemeClr>
                </a:solidFill>
                <a:latin typeface="Georgia" panose="02040502050405020303" pitchFamily="18" charset="0"/>
              </a:rPr>
              <a:t>                                W. B. Saunders, Philadelphia.</a:t>
            </a:r>
          </a:p>
        </p:txBody>
      </p:sp>
    </p:spTree>
    <p:extLst>
      <p:ext uri="{BB962C8B-B14F-4D97-AF65-F5344CB8AC3E}">
        <p14:creationId xmlns:p14="http://schemas.microsoft.com/office/powerpoint/2010/main" val="3760132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Articles</a:t>
            </a:r>
          </a:p>
        </p:txBody>
      </p:sp>
      <p:sp>
        <p:nvSpPr>
          <p:cNvPr id="3" name="Content Placeholder 2"/>
          <p:cNvSpPr>
            <a:spLocks noGrp="1"/>
          </p:cNvSpPr>
          <p:nvPr>
            <p:ph idx="1"/>
          </p:nvPr>
        </p:nvSpPr>
        <p:spPr/>
        <p:txBody>
          <a:bodyPr/>
          <a:lstStyle/>
          <a:p>
            <a:r>
              <a:rPr lang="en-US" dirty="0"/>
              <a:t>Give an introduction and overview to the discipline, problem or technique</a:t>
            </a:r>
          </a:p>
          <a:p>
            <a:r>
              <a:rPr lang="en-US" dirty="0"/>
              <a:t>Summarize current findings and opinion</a:t>
            </a:r>
          </a:p>
          <a:p>
            <a:r>
              <a:rPr lang="en-US" dirty="0"/>
              <a:t>Direct the reader into the literature</a:t>
            </a:r>
          </a:p>
          <a:p>
            <a:pPr lvl="1"/>
            <a:r>
              <a:rPr lang="en-US" dirty="0"/>
              <a:t>Review quality often based on breadth of literature surveyed, number of references</a:t>
            </a:r>
          </a:p>
          <a:p>
            <a:pPr lvl="1"/>
            <a:r>
              <a:rPr lang="en-US" dirty="0"/>
              <a:t>Reviews indexed with number of references</a:t>
            </a:r>
          </a:p>
          <a:p>
            <a:endParaRPr lang="en-US" dirty="0"/>
          </a:p>
        </p:txBody>
      </p:sp>
    </p:spTree>
    <p:extLst>
      <p:ext uri="{BB962C8B-B14F-4D97-AF65-F5344CB8AC3E}">
        <p14:creationId xmlns:p14="http://schemas.microsoft.com/office/powerpoint/2010/main" val="3386367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669927" y="228600"/>
            <a:ext cx="7712075"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solidFill>
                  <a:srgbClr val="F8F8FF"/>
                </a:solidFill>
                <a:latin typeface="Georgia" pitchFamily="18" charset="0"/>
              </a:rPr>
              <a:t>“My first two years at U of C [University of Chicago] were superficially not very successful, with my grades (largely B’s) continuing to expose to all my non-genius qualities. But they prepared me for the future by instilling upon me three new values. The first was to focus on original sources instead of textbooks – read the great books themselves, not the interpretations of others. The second value was the importance of theory. Of course, you have to know some facts, but much more important is how to put them together in some rational scheme. And thirdly, you had to concentrate on learning how to think as opposed to improving memorization skills.”</a:t>
            </a:r>
          </a:p>
          <a:p>
            <a:pPr algn="r" eaLnBrk="1" hangingPunct="1"/>
            <a:r>
              <a:rPr lang="en-US" sz="2000" dirty="0">
                <a:solidFill>
                  <a:srgbClr val="F8F8FF"/>
                </a:solidFill>
                <a:latin typeface="Georgia" pitchFamily="18" charset="0"/>
              </a:rPr>
              <a:t>- James D. Watson</a:t>
            </a:r>
          </a:p>
        </p:txBody>
      </p:sp>
    </p:spTree>
    <p:extLst>
      <p:ext uri="{BB962C8B-B14F-4D97-AF65-F5344CB8AC3E}">
        <p14:creationId xmlns:p14="http://schemas.microsoft.com/office/powerpoint/2010/main" val="901606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230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Published?</a:t>
            </a:r>
          </a:p>
        </p:txBody>
      </p:sp>
      <p:sp>
        <p:nvSpPr>
          <p:cNvPr id="3" name="Content Placeholder 2"/>
          <p:cNvSpPr>
            <a:spLocks noGrp="1"/>
          </p:cNvSpPr>
          <p:nvPr>
            <p:ph idx="1"/>
          </p:nvPr>
        </p:nvSpPr>
        <p:spPr/>
        <p:txBody>
          <a:bodyPr>
            <a:normAutofit lnSpcReduction="10000"/>
          </a:bodyPr>
          <a:lstStyle/>
          <a:p>
            <a:r>
              <a:rPr lang="en-US" dirty="0"/>
              <a:t>Primary research articles</a:t>
            </a:r>
          </a:p>
          <a:p>
            <a:pPr lvl="1"/>
            <a:r>
              <a:rPr lang="en-US" dirty="0"/>
              <a:t>Reports of novel research findings</a:t>
            </a:r>
          </a:p>
          <a:p>
            <a:endParaRPr lang="en-US" dirty="0"/>
          </a:p>
          <a:p>
            <a:r>
              <a:rPr lang="en-US" dirty="0"/>
              <a:t>Review articles</a:t>
            </a:r>
          </a:p>
          <a:p>
            <a:pPr lvl="1"/>
            <a:r>
              <a:rPr lang="en-US" dirty="0"/>
              <a:t>Summarize recent and important findings on a particular topic</a:t>
            </a:r>
          </a:p>
          <a:p>
            <a:pPr lvl="2"/>
            <a:r>
              <a:rPr lang="en-US" dirty="0"/>
              <a:t>Either targeted toward those in the field or toward those outside the field</a:t>
            </a:r>
          </a:p>
          <a:p>
            <a:endParaRPr lang="en-US" dirty="0"/>
          </a:p>
        </p:txBody>
      </p:sp>
    </p:spTree>
    <p:extLst>
      <p:ext uri="{BB962C8B-B14F-4D97-AF65-F5344CB8AC3E}">
        <p14:creationId xmlns:p14="http://schemas.microsoft.com/office/powerpoint/2010/main" val="22121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Published (cont’d)?</a:t>
            </a:r>
          </a:p>
        </p:txBody>
      </p:sp>
      <p:sp>
        <p:nvSpPr>
          <p:cNvPr id="3" name="Content Placeholder 2"/>
          <p:cNvSpPr>
            <a:spLocks noGrp="1"/>
          </p:cNvSpPr>
          <p:nvPr>
            <p:ph idx="1"/>
          </p:nvPr>
        </p:nvSpPr>
        <p:spPr/>
        <p:txBody>
          <a:bodyPr/>
          <a:lstStyle/>
          <a:p>
            <a:r>
              <a:rPr lang="en-US" dirty="0"/>
              <a:t>Comments and commentaries</a:t>
            </a:r>
          </a:p>
          <a:p>
            <a:pPr lvl="1"/>
            <a:r>
              <a:rPr lang="en-US" dirty="0"/>
              <a:t>Typically comments on a research article in that issue, written by a third party, highlighting the importance of the finding</a:t>
            </a:r>
          </a:p>
          <a:p>
            <a:pPr lvl="2"/>
            <a:r>
              <a:rPr lang="en-US" dirty="0"/>
              <a:t>PNAS, Nature Journals</a:t>
            </a:r>
          </a:p>
          <a:p>
            <a:r>
              <a:rPr lang="en-US" dirty="0"/>
              <a:t>Correspondence and letters</a:t>
            </a:r>
          </a:p>
          <a:p>
            <a:pPr lvl="1"/>
            <a:r>
              <a:rPr lang="en-US" dirty="0"/>
              <a:t>Short discussions on a topic</a:t>
            </a:r>
          </a:p>
          <a:p>
            <a:pPr lvl="2"/>
            <a:r>
              <a:rPr lang="en-US" dirty="0"/>
              <a:t>Medical journals, Nature</a:t>
            </a:r>
          </a:p>
        </p:txBody>
      </p:sp>
    </p:spTree>
    <p:extLst>
      <p:ext uri="{BB962C8B-B14F-4D97-AF65-F5344CB8AC3E}">
        <p14:creationId xmlns:p14="http://schemas.microsoft.com/office/powerpoint/2010/main" val="3967025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Published (cont’d)?</a:t>
            </a:r>
          </a:p>
        </p:txBody>
      </p:sp>
      <p:sp>
        <p:nvSpPr>
          <p:cNvPr id="3" name="Content Placeholder 2"/>
          <p:cNvSpPr>
            <a:spLocks noGrp="1"/>
          </p:cNvSpPr>
          <p:nvPr>
            <p:ph idx="1"/>
          </p:nvPr>
        </p:nvSpPr>
        <p:spPr/>
        <p:txBody>
          <a:bodyPr/>
          <a:lstStyle/>
          <a:p>
            <a:r>
              <a:rPr lang="en-US" dirty="0"/>
              <a:t>Specialty formats</a:t>
            </a:r>
          </a:p>
          <a:p>
            <a:pPr lvl="1"/>
            <a:r>
              <a:rPr lang="en-US" dirty="0"/>
              <a:t>News, book reviews, opinion, for the record, policy forum, editorials and others</a:t>
            </a:r>
          </a:p>
          <a:p>
            <a:r>
              <a:rPr lang="en-US" dirty="0"/>
              <a:t>Errata</a:t>
            </a:r>
          </a:p>
          <a:p>
            <a:pPr lvl="1"/>
            <a:r>
              <a:rPr lang="en-US" dirty="0"/>
              <a:t>Corrections of errors, either scientific or typographical</a:t>
            </a:r>
          </a:p>
          <a:p>
            <a:pPr marL="0" indent="0">
              <a:buNone/>
            </a:pPr>
            <a:endParaRPr lang="en-US" dirty="0"/>
          </a:p>
        </p:txBody>
      </p:sp>
    </p:spTree>
    <p:extLst>
      <p:ext uri="{BB962C8B-B14F-4D97-AF65-F5344CB8AC3E}">
        <p14:creationId xmlns:p14="http://schemas.microsoft.com/office/powerpoint/2010/main" val="566621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TOCs</a:t>
            </a:r>
          </a:p>
        </p:txBody>
      </p:sp>
      <p:sp>
        <p:nvSpPr>
          <p:cNvPr id="3" name="Content Placeholder 2"/>
          <p:cNvSpPr>
            <a:spLocks noGrp="1"/>
          </p:cNvSpPr>
          <p:nvPr>
            <p:ph idx="1"/>
          </p:nvPr>
        </p:nvSpPr>
        <p:spPr/>
        <p:txBody>
          <a:bodyPr/>
          <a:lstStyle/>
          <a:p>
            <a:r>
              <a:rPr lang="en-US" dirty="0"/>
              <a:t>Current issue of </a:t>
            </a:r>
            <a:r>
              <a:rPr lang="en-US" i="1" dirty="0">
                <a:solidFill>
                  <a:srgbClr val="FFFF64"/>
                </a:solidFill>
                <a:hlinkClick r:id="rId2">
                  <a:extLst>
                    <a:ext uri="{A12FA001-AC4F-418D-AE19-62706E023703}">
                      <ahyp:hlinkClr xmlns:ahyp="http://schemas.microsoft.com/office/drawing/2018/hyperlinkcolor" val="tx"/>
                    </a:ext>
                  </a:extLst>
                </a:hlinkClick>
              </a:rPr>
              <a:t>Science</a:t>
            </a:r>
            <a:endParaRPr lang="en-US" i="1" dirty="0">
              <a:solidFill>
                <a:srgbClr val="FFFF64"/>
              </a:solidFill>
            </a:endParaRPr>
          </a:p>
          <a:p>
            <a:r>
              <a:rPr lang="en-US" dirty="0"/>
              <a:t>Current issue of </a:t>
            </a:r>
            <a:r>
              <a:rPr lang="en-US" i="1" dirty="0">
                <a:solidFill>
                  <a:srgbClr val="FFFF64"/>
                </a:solidFill>
                <a:hlinkClick r:id="rId3">
                  <a:extLst>
                    <a:ext uri="{A12FA001-AC4F-418D-AE19-62706E023703}">
                      <ahyp:hlinkClr xmlns:ahyp="http://schemas.microsoft.com/office/drawing/2018/hyperlinkcolor" val="tx"/>
                    </a:ext>
                  </a:extLst>
                </a:hlinkClick>
              </a:rPr>
              <a:t>Nature</a:t>
            </a:r>
            <a:endParaRPr lang="en-US" i="1" dirty="0">
              <a:solidFill>
                <a:srgbClr val="FFFF64"/>
              </a:solidFill>
            </a:endParaRPr>
          </a:p>
          <a:p>
            <a:r>
              <a:rPr lang="en-US" dirty="0"/>
              <a:t>Current issue of </a:t>
            </a:r>
            <a:r>
              <a:rPr lang="en-US" i="1" dirty="0">
                <a:solidFill>
                  <a:srgbClr val="FFFF64"/>
                </a:solidFill>
                <a:hlinkClick r:id="rId4">
                  <a:extLst>
                    <a:ext uri="{A12FA001-AC4F-418D-AE19-62706E023703}">
                      <ahyp:hlinkClr xmlns:ahyp="http://schemas.microsoft.com/office/drawing/2018/hyperlinkcolor" val="tx"/>
                    </a:ext>
                  </a:extLst>
                </a:hlinkClick>
              </a:rPr>
              <a:t>PNAS</a:t>
            </a:r>
            <a:endParaRPr lang="en-US" i="1" dirty="0">
              <a:solidFill>
                <a:srgbClr val="FFFF64"/>
              </a:solidFill>
            </a:endParaRPr>
          </a:p>
          <a:p>
            <a:r>
              <a:rPr lang="en-US" dirty="0"/>
              <a:t>Current issue of </a:t>
            </a:r>
            <a:r>
              <a:rPr lang="en-US" i="1" dirty="0">
                <a:solidFill>
                  <a:srgbClr val="FFFF64"/>
                </a:solidFill>
                <a:hlinkClick r:id="rId5">
                  <a:extLst>
                    <a:ext uri="{A12FA001-AC4F-418D-AE19-62706E023703}">
                      <ahyp:hlinkClr xmlns:ahyp="http://schemas.microsoft.com/office/drawing/2018/hyperlinkcolor" val="tx"/>
                    </a:ext>
                  </a:extLst>
                </a:hlinkClick>
              </a:rPr>
              <a:t>Biochemistry</a:t>
            </a:r>
            <a:endParaRPr lang="en-US" i="1" dirty="0">
              <a:solidFill>
                <a:srgbClr val="FFFF64"/>
              </a:solidFill>
            </a:endParaRPr>
          </a:p>
          <a:p>
            <a:pPr marL="0" indent="0">
              <a:buNone/>
            </a:pPr>
            <a:endParaRPr lang="en-US" dirty="0"/>
          </a:p>
        </p:txBody>
      </p:sp>
    </p:spTree>
    <p:extLst>
      <p:ext uri="{BB962C8B-B14F-4D97-AF65-F5344CB8AC3E}">
        <p14:creationId xmlns:p14="http://schemas.microsoft.com/office/powerpoint/2010/main" val="4048342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Publish?</a:t>
            </a:r>
          </a:p>
        </p:txBody>
      </p:sp>
      <p:sp>
        <p:nvSpPr>
          <p:cNvPr id="3" name="Content Placeholder 2"/>
          <p:cNvSpPr>
            <a:spLocks noGrp="1"/>
          </p:cNvSpPr>
          <p:nvPr>
            <p:ph idx="1"/>
          </p:nvPr>
        </p:nvSpPr>
        <p:spPr/>
        <p:txBody>
          <a:bodyPr/>
          <a:lstStyle/>
          <a:p>
            <a:r>
              <a:rPr lang="en-US" dirty="0"/>
              <a:t>Breadth of interest</a:t>
            </a:r>
          </a:p>
          <a:p>
            <a:pPr lvl="1"/>
            <a:r>
              <a:rPr lang="en-US" dirty="0"/>
              <a:t>“</a:t>
            </a:r>
            <a:r>
              <a:rPr lang="en-US" dirty="0">
                <a:solidFill>
                  <a:srgbClr val="FFFF64"/>
                </a:solidFill>
                <a:hlinkClick r:id="rId2">
                  <a:extLst>
                    <a:ext uri="{A12FA001-AC4F-418D-AE19-62706E023703}">
                      <ahyp:hlinkClr xmlns:ahyp="http://schemas.microsoft.com/office/drawing/2018/hyperlinkcolor" val="tx"/>
                    </a:ext>
                  </a:extLst>
                </a:hlinkClick>
              </a:rPr>
              <a:t>…not of broad enough interest.</a:t>
            </a:r>
            <a:r>
              <a:rPr lang="en-US" dirty="0"/>
              <a:t>”</a:t>
            </a:r>
          </a:p>
          <a:p>
            <a:r>
              <a:rPr lang="en-US" dirty="0"/>
              <a:t>Choosing among the focused journals</a:t>
            </a:r>
          </a:p>
          <a:p>
            <a:pPr lvl="1"/>
            <a:r>
              <a:rPr lang="en-US" dirty="0"/>
              <a:t>Journal focus</a:t>
            </a:r>
          </a:p>
          <a:p>
            <a:pPr lvl="1"/>
            <a:r>
              <a:rPr lang="en-US" dirty="0"/>
              <a:t>Society affiliations</a:t>
            </a:r>
          </a:p>
          <a:p>
            <a:pPr lvl="1"/>
            <a:r>
              <a:rPr lang="en-US" dirty="0"/>
              <a:t>Impact factor</a:t>
            </a:r>
          </a:p>
          <a:p>
            <a:pPr lvl="2"/>
            <a:r>
              <a:rPr lang="en-US" dirty="0"/>
              <a:t>Citation based</a:t>
            </a:r>
          </a:p>
          <a:p>
            <a:endParaRPr lang="en-US" dirty="0"/>
          </a:p>
        </p:txBody>
      </p:sp>
    </p:spTree>
    <p:extLst>
      <p:ext uri="{BB962C8B-B14F-4D97-AF65-F5344CB8AC3E}">
        <p14:creationId xmlns:p14="http://schemas.microsoft.com/office/powerpoint/2010/main" val="1948701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Factor</a:t>
            </a:r>
            <a:r>
              <a:rPr lang="en-US" baseline="30000" dirty="0"/>
              <a:t>†</a:t>
            </a:r>
          </a:p>
        </p:txBody>
      </p:sp>
      <p:sp>
        <p:nvSpPr>
          <p:cNvPr id="3" name="Content Placeholder 2"/>
          <p:cNvSpPr>
            <a:spLocks noGrp="1"/>
          </p:cNvSpPr>
          <p:nvPr>
            <p:ph idx="1"/>
          </p:nvPr>
        </p:nvSpPr>
        <p:spPr/>
        <p:txBody>
          <a:bodyPr/>
          <a:lstStyle/>
          <a:p>
            <a:r>
              <a:rPr lang="en-US" dirty="0"/>
              <a:t>Calculated as:</a:t>
            </a:r>
          </a:p>
        </p:txBody>
      </p:sp>
      <p:sp>
        <p:nvSpPr>
          <p:cNvPr id="4" name="Text Box 7"/>
          <p:cNvSpPr txBox="1">
            <a:spLocks noChangeArrowheads="1"/>
          </p:cNvSpPr>
          <p:nvPr/>
        </p:nvSpPr>
        <p:spPr bwMode="auto">
          <a:xfrm>
            <a:off x="1524000" y="2895600"/>
            <a:ext cx="579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solidFill>
                  <a:srgbClr val="FFFAF0"/>
                </a:solidFill>
              </a:rPr>
              <a:t>Number of citations received in one year</a:t>
            </a:r>
          </a:p>
        </p:txBody>
      </p:sp>
      <p:sp>
        <p:nvSpPr>
          <p:cNvPr id="5" name="Text Box 8"/>
          <p:cNvSpPr txBox="1">
            <a:spLocks noChangeArrowheads="1"/>
          </p:cNvSpPr>
          <p:nvPr/>
        </p:nvSpPr>
        <p:spPr bwMode="auto">
          <a:xfrm>
            <a:off x="609602" y="3581400"/>
            <a:ext cx="7508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solidFill>
                  <a:srgbClr val="FFFAF0"/>
                </a:solidFill>
              </a:rPr>
              <a:t>Number of articles published in the two previous years</a:t>
            </a:r>
          </a:p>
        </p:txBody>
      </p:sp>
      <p:sp>
        <p:nvSpPr>
          <p:cNvPr id="6" name="Line 9"/>
          <p:cNvSpPr>
            <a:spLocks noChangeShapeType="1"/>
          </p:cNvSpPr>
          <p:nvPr/>
        </p:nvSpPr>
        <p:spPr bwMode="auto">
          <a:xfrm>
            <a:off x="685800" y="3429000"/>
            <a:ext cx="7391400" cy="0"/>
          </a:xfrm>
          <a:prstGeom prst="line">
            <a:avLst/>
          </a:prstGeom>
          <a:noFill/>
          <a:ln w="19050">
            <a:solidFill>
              <a:srgbClr val="F8F8FF"/>
            </a:solidFill>
            <a:round/>
            <a:headEnd/>
            <a:tailEnd/>
          </a:ln>
          <a:extLst>
            <a:ext uri="{909E8E84-426E-40DD-AFC4-6F175D3DCCD1}">
              <a14:hiddenFill xmlns:a14="http://schemas.microsoft.com/office/drawing/2010/main">
                <a:noFill/>
              </a14:hiddenFill>
            </a:ext>
          </a:extLst>
        </p:spPr>
        <p:txBody>
          <a:bodyPr/>
          <a:lstStyle/>
          <a:p>
            <a:endParaRPr lang="en-US">
              <a:solidFill>
                <a:srgbClr val="FFFAF0"/>
              </a:solidFill>
            </a:endParaRPr>
          </a:p>
        </p:txBody>
      </p:sp>
      <p:sp>
        <p:nvSpPr>
          <p:cNvPr id="7" name="TextBox 6"/>
          <p:cNvSpPr txBox="1"/>
          <p:nvPr/>
        </p:nvSpPr>
        <p:spPr>
          <a:xfrm>
            <a:off x="3124200" y="5105402"/>
            <a:ext cx="5905784" cy="461665"/>
          </a:xfrm>
          <a:prstGeom prst="rect">
            <a:avLst/>
          </a:prstGeom>
          <a:noFill/>
        </p:spPr>
        <p:txBody>
          <a:bodyPr wrap="none" rtlCol="0">
            <a:spAutoFit/>
          </a:bodyPr>
          <a:lstStyle/>
          <a:p>
            <a:r>
              <a:rPr lang="en-US" sz="1200" baseline="30000" dirty="0">
                <a:solidFill>
                  <a:srgbClr val="FFFAF0"/>
                </a:solidFill>
                <a:latin typeface="Georgia" pitchFamily="18" charset="0"/>
              </a:rPr>
              <a:t>†</a:t>
            </a:r>
            <a:r>
              <a:rPr lang="en-US" sz="1200" dirty="0">
                <a:solidFill>
                  <a:srgbClr val="FFFAF0"/>
                </a:solidFill>
                <a:latin typeface="Georgia" pitchFamily="18" charset="0"/>
              </a:rPr>
              <a:t>Garfield E and </a:t>
            </a:r>
            <a:r>
              <a:rPr lang="en-US" sz="1200" dirty="0" err="1">
                <a:solidFill>
                  <a:srgbClr val="FFFAF0"/>
                </a:solidFill>
                <a:latin typeface="Georgia" pitchFamily="18" charset="0"/>
              </a:rPr>
              <a:t>Sher</a:t>
            </a:r>
            <a:r>
              <a:rPr lang="en-US" sz="1200" dirty="0">
                <a:solidFill>
                  <a:srgbClr val="FFFAF0"/>
                </a:solidFill>
                <a:latin typeface="Georgia" pitchFamily="18" charset="0"/>
              </a:rPr>
              <a:t> IH. 1963. New Factors in the Evaluation of Scientific Literature </a:t>
            </a:r>
          </a:p>
          <a:p>
            <a:r>
              <a:rPr lang="en-US" sz="1200" dirty="0">
                <a:solidFill>
                  <a:srgbClr val="FFFAF0"/>
                </a:solidFill>
                <a:latin typeface="Georgia" pitchFamily="18" charset="0"/>
              </a:rPr>
              <a:t>   Through Citation Indexing. </a:t>
            </a:r>
            <a:r>
              <a:rPr lang="en-US" sz="1200" i="1" dirty="0">
                <a:solidFill>
                  <a:srgbClr val="FFFAF0"/>
                </a:solidFill>
                <a:latin typeface="Georgia" pitchFamily="18" charset="0"/>
              </a:rPr>
              <a:t>Am Doc</a:t>
            </a:r>
            <a:r>
              <a:rPr lang="en-US" sz="1200" dirty="0">
                <a:solidFill>
                  <a:srgbClr val="FFFAF0"/>
                </a:solidFill>
                <a:latin typeface="Georgia" pitchFamily="18" charset="0"/>
              </a:rPr>
              <a:t>. </a:t>
            </a:r>
            <a:r>
              <a:rPr lang="en-US" sz="1200" b="1" dirty="0">
                <a:solidFill>
                  <a:srgbClr val="FFFAF0"/>
                </a:solidFill>
                <a:latin typeface="Georgia" pitchFamily="18" charset="0"/>
              </a:rPr>
              <a:t>14</a:t>
            </a:r>
            <a:r>
              <a:rPr lang="en-US" sz="1200" dirty="0">
                <a:solidFill>
                  <a:srgbClr val="FFFAF0"/>
                </a:solidFill>
                <a:latin typeface="Georgia" pitchFamily="18" charset="0"/>
              </a:rPr>
              <a:t>:195-201</a:t>
            </a:r>
          </a:p>
        </p:txBody>
      </p:sp>
    </p:spTree>
    <p:extLst>
      <p:ext uri="{BB962C8B-B14F-4D97-AF65-F5344CB8AC3E}">
        <p14:creationId xmlns:p14="http://schemas.microsoft.com/office/powerpoint/2010/main" val="813946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Selected Impact Factors (1994)</a:t>
            </a:r>
          </a:p>
        </p:txBody>
      </p:sp>
      <p:sp>
        <p:nvSpPr>
          <p:cNvPr id="4" name="Content Placeholder 3"/>
          <p:cNvSpPr>
            <a:spLocks noGrp="1"/>
          </p:cNvSpPr>
          <p:nvPr>
            <p:ph sz="half" idx="1"/>
          </p:nvPr>
        </p:nvSpPr>
        <p:spPr>
          <a:xfrm>
            <a:off x="457200" y="1600201"/>
            <a:ext cx="4038600" cy="3962400"/>
          </a:xfrm>
        </p:spPr>
        <p:txBody>
          <a:bodyPr>
            <a:normAutofit fontScale="85000" lnSpcReduction="20000"/>
          </a:bodyPr>
          <a:lstStyle/>
          <a:p>
            <a:r>
              <a:rPr lang="en-US" dirty="0"/>
              <a:t>Cell                      	39.191</a:t>
            </a:r>
          </a:p>
          <a:p>
            <a:r>
              <a:rPr lang="en-US" dirty="0"/>
              <a:t>Nature            	25.466</a:t>
            </a:r>
          </a:p>
          <a:p>
            <a:r>
              <a:rPr lang="en-US" dirty="0"/>
              <a:t>Science              	22.067</a:t>
            </a:r>
          </a:p>
          <a:p>
            <a:r>
              <a:rPr lang="en-US" dirty="0"/>
              <a:t>Microbiological 	20.754</a:t>
            </a:r>
          </a:p>
          <a:p>
            <a:pPr marL="0" indent="0">
              <a:buNone/>
            </a:pPr>
            <a:r>
              <a:rPr lang="en-US" dirty="0"/>
              <a:t>	Reviews		                     </a:t>
            </a:r>
          </a:p>
          <a:p>
            <a:r>
              <a:rPr lang="en-US" dirty="0"/>
              <a:t>PNAS                  	10.667</a:t>
            </a:r>
          </a:p>
          <a:p>
            <a:r>
              <a:rPr lang="en-US" dirty="0"/>
              <a:t>JBC                        	  7.716</a:t>
            </a:r>
          </a:p>
          <a:p>
            <a:r>
              <a:rPr lang="en-US" dirty="0"/>
              <a:t>JMB                      	  6.018</a:t>
            </a:r>
          </a:p>
          <a:p>
            <a:r>
              <a:rPr lang="en-US" dirty="0"/>
              <a:t>Biochemistry      	  5.234 </a:t>
            </a:r>
          </a:p>
          <a:p>
            <a:endParaRPr lang="en-US" dirty="0"/>
          </a:p>
          <a:p>
            <a:endParaRPr lang="en-US" dirty="0"/>
          </a:p>
        </p:txBody>
      </p:sp>
      <p:sp>
        <p:nvSpPr>
          <p:cNvPr id="5" name="Content Placeholder 4"/>
          <p:cNvSpPr>
            <a:spLocks noGrp="1"/>
          </p:cNvSpPr>
          <p:nvPr>
            <p:ph sz="half" idx="2"/>
          </p:nvPr>
        </p:nvSpPr>
        <p:spPr>
          <a:xfrm>
            <a:off x="4648200" y="1600201"/>
            <a:ext cx="4343400" cy="3962400"/>
          </a:xfrm>
        </p:spPr>
        <p:txBody>
          <a:bodyPr>
            <a:normAutofit fontScale="85000" lnSpcReduction="20000"/>
          </a:bodyPr>
          <a:lstStyle/>
          <a:p>
            <a:r>
              <a:rPr lang="en-US" dirty="0"/>
              <a:t>Weed Science           0.670</a:t>
            </a:r>
          </a:p>
          <a:p>
            <a:r>
              <a:rPr lang="en-US" dirty="0"/>
              <a:t>Texas Journal of Science 		                0.080</a:t>
            </a:r>
          </a:p>
          <a:p>
            <a:r>
              <a:rPr lang="en-US" dirty="0"/>
              <a:t>Canadian Field-Naturalist 	                             0.063</a:t>
            </a:r>
          </a:p>
          <a:p>
            <a:r>
              <a:rPr lang="en-US" dirty="0"/>
              <a:t>Great Lakes Entomologist 			    0.046</a:t>
            </a:r>
          </a:p>
          <a:p>
            <a:r>
              <a:rPr lang="en-US" dirty="0"/>
              <a:t>Enzyme and Protein 				    0.027</a:t>
            </a:r>
          </a:p>
          <a:p>
            <a:r>
              <a:rPr lang="en-US" dirty="0"/>
              <a:t>Eurasian Soil Science 			                0.004</a:t>
            </a:r>
          </a:p>
          <a:p>
            <a:endParaRPr lang="en-US" dirty="0"/>
          </a:p>
        </p:txBody>
      </p:sp>
    </p:spTree>
    <p:extLst>
      <p:ext uri="{BB962C8B-B14F-4D97-AF65-F5344CB8AC3E}">
        <p14:creationId xmlns:p14="http://schemas.microsoft.com/office/powerpoint/2010/main" val="3338033197"/>
      </p:ext>
    </p:extLst>
  </p:cSld>
  <p:clrMapOvr>
    <a:masterClrMapping/>
  </p:clrMapOvr>
</p:sld>
</file>

<file path=ppt/theme/theme1.xml><?xml version="1.0" encoding="utf-8"?>
<a:theme xmlns:a="http://schemas.openxmlformats.org/drawingml/2006/main" name="1_Office Theme">
  <a:themeElements>
    <a:clrScheme name="Custom 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A07A"/>
      </a:hlink>
      <a:folHlink>
        <a:srgbClr val="F8F8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1934</TotalTime>
  <Words>1209</Words>
  <Application>Microsoft Office PowerPoint</Application>
  <PresentationFormat>On-screen Show (4:3)</PresentationFormat>
  <Paragraphs>147</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Cambria Math</vt:lpstr>
      <vt:lpstr>Georgia</vt:lpstr>
      <vt:lpstr>Verdana</vt:lpstr>
      <vt:lpstr>1_Office Theme</vt:lpstr>
      <vt:lpstr>Reading the Biochemical Literature</vt:lpstr>
      <vt:lpstr>The Literature is Vast</vt:lpstr>
      <vt:lpstr>What is Published?</vt:lpstr>
      <vt:lpstr>What is Published (cont’d)?</vt:lpstr>
      <vt:lpstr>What is Published (cont’d)?</vt:lpstr>
      <vt:lpstr>Example TOCs</vt:lpstr>
      <vt:lpstr>Where to Publish?</vt:lpstr>
      <vt:lpstr>Impact Factor†</vt:lpstr>
      <vt:lpstr>Selected Impact Factors (1994)</vt:lpstr>
      <vt:lpstr>Other (modern) Measures</vt:lpstr>
      <vt:lpstr>Impactful Articles †</vt:lpstr>
      <vt:lpstr>Why Read the Biochemical Literature?</vt:lpstr>
      <vt:lpstr>Dealing with the Volume</vt:lpstr>
      <vt:lpstr>Dealing with the Volume (cont.)</vt:lpstr>
      <vt:lpstr>Journal Clubs</vt:lpstr>
      <vt:lpstr>Reading a Research Article</vt:lpstr>
      <vt:lpstr>The Cartoon</vt:lpstr>
      <vt:lpstr>Reading a Research Article (cont.)</vt:lpstr>
      <vt:lpstr>Reading a Research Article (cont.)</vt:lpstr>
      <vt:lpstr>Reading in Detail</vt:lpstr>
      <vt:lpstr>Reading in Detail (cont.)</vt:lpstr>
      <vt:lpstr>PowerPoint Presentation</vt:lpstr>
      <vt:lpstr>PowerPoint Presentation</vt:lpstr>
      <vt:lpstr>Review Articles</vt:lpstr>
      <vt:lpstr>PowerPoint Presentation</vt:lpstr>
      <vt:lpstr>PowerPoint Presentation</vt:lpstr>
    </vt:vector>
  </TitlesOfParts>
  <Company>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the Biochemical Literature</dc:title>
  <dc:creator>Dr. Shaw</dc:creator>
  <cp:lastModifiedBy>Shaw, Kevin L. (faculty)</cp:lastModifiedBy>
  <cp:revision>14</cp:revision>
  <dcterms:created xsi:type="dcterms:W3CDTF">2018-01-19T15:52:11Z</dcterms:created>
  <dcterms:modified xsi:type="dcterms:W3CDTF">2026-01-14T13:35:02Z</dcterms:modified>
</cp:coreProperties>
</file>